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476" r:id="rId3"/>
    <p:sldId id="474" r:id="rId4"/>
    <p:sldId id="478" r:id="rId5"/>
    <p:sldId id="477" r:id="rId6"/>
    <p:sldId id="475" r:id="rId7"/>
    <p:sldId id="479" r:id="rId8"/>
    <p:sldId id="459" r:id="rId9"/>
    <p:sldId id="458" r:id="rId10"/>
    <p:sldId id="493" r:id="rId11"/>
    <p:sldId id="494" r:id="rId12"/>
    <p:sldId id="495" r:id="rId13"/>
    <p:sldId id="496" r:id="rId14"/>
    <p:sldId id="497" r:id="rId15"/>
    <p:sldId id="433" r:id="rId16"/>
    <p:sldId id="481" r:id="rId17"/>
    <p:sldId id="482" r:id="rId18"/>
    <p:sldId id="483" r:id="rId19"/>
    <p:sldId id="484" r:id="rId20"/>
    <p:sldId id="485" r:id="rId21"/>
    <p:sldId id="490" r:id="rId22"/>
    <p:sldId id="487" r:id="rId23"/>
    <p:sldId id="488" r:id="rId24"/>
    <p:sldId id="489" r:id="rId25"/>
    <p:sldId id="491" r:id="rId26"/>
    <p:sldId id="492" r:id="rId27"/>
    <p:sldId id="435" r:id="rId28"/>
    <p:sldId id="428" r:id="rId29"/>
    <p:sldId id="427" r:id="rId30"/>
    <p:sldId id="486" r:id="rId31"/>
    <p:sldId id="430" r:id="rId32"/>
  </p:sldIdLst>
  <p:sldSz cx="10680700" cy="7556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8628"/>
    <a:srgbClr val="33CC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FE3"/>
          </a:solidFill>
        </a:fill>
      </a:tcStyle>
    </a:wholeTbl>
    <a:band2H>
      <a:tcTxStyle/>
      <a:tcStyle>
        <a:tcBdr/>
        <a:fill>
          <a:solidFill>
            <a:srgbClr val="E6E8F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D"/>
          </a:solidFill>
        </a:fill>
      </a:tcStyle>
    </a:wholeTbl>
    <a:band2H>
      <a:tcTxStyle/>
      <a:tcStyle>
        <a:tcBdr/>
        <a:fill>
          <a:solidFill>
            <a:srgbClr val="E6E7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0CB"/>
          </a:solidFill>
        </a:fill>
      </a:tcStyle>
    </a:wholeTbl>
    <a:band2H>
      <a:tcTxStyle/>
      <a:tcStyle>
        <a:tcBdr/>
        <a:fill>
          <a:solidFill>
            <a:srgbClr val="FFF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5CA"/>
          </a:solidFill>
        </a:fill>
      </a:tcStyle>
    </a:wholeTbl>
    <a:band2H>
      <a:tcTxStyle/>
      <a:tcStyle>
        <a:tcBdr/>
        <a:fill>
          <a:solidFill>
            <a:srgbClr val="FFFA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807" autoAdjust="0"/>
  </p:normalViewPr>
  <p:slideViewPr>
    <p:cSldViewPr snapToGrid="0">
      <p:cViewPr varScale="1">
        <p:scale>
          <a:sx n="82" d="100"/>
          <a:sy n="82" d="100"/>
        </p:scale>
        <p:origin x="20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830500-A42D-4891-A707-4E6EFA3BDADC}" type="doc">
      <dgm:prSet loTypeId="urn:microsoft.com/office/officeart/2005/8/layout/process1" loCatId="process" qsTypeId="urn:microsoft.com/office/officeart/2005/8/quickstyle/3d4" qsCatId="3D" csTypeId="urn:microsoft.com/office/officeart/2005/8/colors/accent1_5" csCatId="accent1" phldr="1"/>
      <dgm:spPr/>
    </dgm:pt>
    <dgm:pt modelId="{E750816F-7340-4693-A912-D35B81268985}">
      <dgm:prSet phldrT="[Tekst]" custT="1"/>
      <dgm:spPr/>
      <dgm:t>
        <a:bodyPr/>
        <a:lstStyle/>
        <a:p>
          <a:r>
            <a:rPr lang="pl-PL" sz="3600" b="1" dirty="0" smtClean="0"/>
            <a:t>Komponent badawczo-rozwojowy</a:t>
          </a:r>
        </a:p>
        <a:p>
          <a:r>
            <a:rPr lang="pl-PL" sz="1800" b="1" dirty="0" smtClean="0"/>
            <a:t>Badania przemysłowe + eksperymentalne prace rozwojowe</a:t>
          </a:r>
          <a:endParaRPr lang="pl-PL" sz="1800" b="1" dirty="0"/>
        </a:p>
      </dgm:t>
    </dgm:pt>
    <dgm:pt modelId="{5BAE93CC-58D2-4743-8818-6D0D7B5AF339}" type="parTrans" cxnId="{F6265AEE-FF24-4422-A99B-05639F16BD0D}">
      <dgm:prSet/>
      <dgm:spPr/>
      <dgm:t>
        <a:bodyPr/>
        <a:lstStyle/>
        <a:p>
          <a:endParaRPr lang="pl-PL" sz="1400"/>
        </a:p>
      </dgm:t>
    </dgm:pt>
    <dgm:pt modelId="{1BC399E3-A7CE-4F11-B45A-4D98205808DA}" type="sibTrans" cxnId="{F6265AEE-FF24-4422-A99B-05639F16BD0D}">
      <dgm:prSet custT="1"/>
      <dgm:spPr/>
      <dgm:t>
        <a:bodyPr/>
        <a:lstStyle/>
        <a:p>
          <a:endParaRPr lang="pl-PL" sz="2800"/>
        </a:p>
      </dgm:t>
    </dgm:pt>
    <dgm:pt modelId="{7BBA09EB-6840-4DE3-8014-4B879260C621}">
      <dgm:prSet phldrT="[Tekst]" custT="1"/>
      <dgm:spPr>
        <a:solidFill>
          <a:schemeClr val="accent5">
            <a:lumMod val="40000"/>
            <a:lumOff val="60000"/>
            <a:alpha val="50000"/>
          </a:schemeClr>
        </a:solidFill>
      </dgm:spPr>
      <dgm:t>
        <a:bodyPr anchor="t" anchorCtr="0"/>
        <a:lstStyle/>
        <a:p>
          <a:r>
            <a:rPr lang="pl-PL" sz="3600" b="1" dirty="0" smtClean="0">
              <a:solidFill>
                <a:schemeClr val="accent4">
                  <a:lumMod val="40000"/>
                  <a:lumOff val="60000"/>
                </a:schemeClr>
              </a:solidFill>
            </a:rPr>
            <a:t>Komponent wdrożeniowy</a:t>
          </a:r>
        </a:p>
        <a:p>
          <a:endParaRPr lang="pl-PL" sz="1800" b="1" dirty="0" smtClean="0">
            <a:solidFill>
              <a:schemeClr val="accent4">
                <a:lumMod val="40000"/>
                <a:lumOff val="60000"/>
              </a:schemeClr>
            </a:solidFill>
          </a:endParaRPr>
        </a:p>
        <a:p>
          <a:endParaRPr lang="pl-PL" sz="1800" b="1" dirty="0" smtClean="0">
            <a:solidFill>
              <a:schemeClr val="accent4">
                <a:lumMod val="40000"/>
                <a:lumOff val="60000"/>
              </a:schemeClr>
            </a:solidFill>
          </a:endParaRPr>
        </a:p>
        <a:p>
          <a:r>
            <a:rPr lang="pl-PL" sz="1800" b="1" dirty="0" smtClean="0">
              <a:solidFill>
                <a:schemeClr val="accent4">
                  <a:lumMod val="40000"/>
                  <a:lumOff val="60000"/>
                </a:schemeClr>
              </a:solidFill>
            </a:rPr>
            <a:t>wdrożenie wyników prac B+R do własnej działalności przedsiębiorstwa</a:t>
          </a:r>
        </a:p>
      </dgm:t>
    </dgm:pt>
    <dgm:pt modelId="{7DB64EB9-229C-485E-A3E9-3BF3AC880239}" type="parTrans" cxnId="{697E22C7-9BC3-462F-83A5-CDE44DDF35BC}">
      <dgm:prSet/>
      <dgm:spPr/>
      <dgm:t>
        <a:bodyPr/>
        <a:lstStyle/>
        <a:p>
          <a:endParaRPr lang="pl-PL" sz="1400"/>
        </a:p>
      </dgm:t>
    </dgm:pt>
    <dgm:pt modelId="{BAEE50B2-96C8-424C-B5F1-9B147BAF18B4}" type="sibTrans" cxnId="{697E22C7-9BC3-462F-83A5-CDE44DDF35BC}">
      <dgm:prSet/>
      <dgm:spPr/>
      <dgm:t>
        <a:bodyPr/>
        <a:lstStyle/>
        <a:p>
          <a:endParaRPr lang="pl-PL" sz="1400"/>
        </a:p>
      </dgm:t>
    </dgm:pt>
    <dgm:pt modelId="{16E47F5F-1AC2-4B70-9A52-52E133AD1A9A}" type="pres">
      <dgm:prSet presAssocID="{43830500-A42D-4891-A707-4E6EFA3BDADC}" presName="Name0" presStyleCnt="0">
        <dgm:presLayoutVars>
          <dgm:dir/>
          <dgm:resizeHandles val="exact"/>
        </dgm:presLayoutVars>
      </dgm:prSet>
      <dgm:spPr/>
    </dgm:pt>
    <dgm:pt modelId="{82619943-27CF-45BB-AC0A-500864B18B00}" type="pres">
      <dgm:prSet presAssocID="{E750816F-7340-4693-A912-D35B81268985}" presName="node" presStyleLbl="node1" presStyleIdx="0" presStyleCnt="2" custLinFactNeighborX="-612" custLinFactNeighborY="-2174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285288D-EFB2-4A77-AA27-658AFC21E7A5}" type="pres">
      <dgm:prSet presAssocID="{1BC399E3-A7CE-4F11-B45A-4D98205808DA}" presName="sibTrans" presStyleLbl="sibTrans2D1" presStyleIdx="0" presStyleCnt="1" custLinFactNeighborX="-17988" custLinFactNeighborY="2028"/>
      <dgm:spPr/>
      <dgm:t>
        <a:bodyPr/>
        <a:lstStyle/>
        <a:p>
          <a:endParaRPr lang="pl-PL"/>
        </a:p>
      </dgm:t>
    </dgm:pt>
    <dgm:pt modelId="{FFD3866C-057E-441C-8196-19D88C2241FD}" type="pres">
      <dgm:prSet presAssocID="{1BC399E3-A7CE-4F11-B45A-4D98205808DA}" presName="connectorText" presStyleLbl="sibTrans2D1" presStyleIdx="0" presStyleCnt="1"/>
      <dgm:spPr/>
      <dgm:t>
        <a:bodyPr/>
        <a:lstStyle/>
        <a:p>
          <a:endParaRPr lang="pl-PL"/>
        </a:p>
      </dgm:t>
    </dgm:pt>
    <dgm:pt modelId="{008BEAA9-73C3-4EAF-9F22-F758C0013344}" type="pres">
      <dgm:prSet presAssocID="{7BBA09EB-6840-4DE3-8014-4B879260C621}" presName="node" presStyleLbl="node1" presStyleIdx="1" presStyleCnt="2" custScaleX="116725" custLinFactNeighborX="-3317" custLinFactNeighborY="77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97E22C7-9BC3-462F-83A5-CDE44DDF35BC}" srcId="{43830500-A42D-4891-A707-4E6EFA3BDADC}" destId="{7BBA09EB-6840-4DE3-8014-4B879260C621}" srcOrd="1" destOrd="0" parTransId="{7DB64EB9-229C-485E-A3E9-3BF3AC880239}" sibTransId="{BAEE50B2-96C8-424C-B5F1-9B147BAF18B4}"/>
    <dgm:cxn modelId="{F6265AEE-FF24-4422-A99B-05639F16BD0D}" srcId="{43830500-A42D-4891-A707-4E6EFA3BDADC}" destId="{E750816F-7340-4693-A912-D35B81268985}" srcOrd="0" destOrd="0" parTransId="{5BAE93CC-58D2-4743-8818-6D0D7B5AF339}" sibTransId="{1BC399E3-A7CE-4F11-B45A-4D98205808DA}"/>
    <dgm:cxn modelId="{8D8E0391-B907-4B07-8B60-0BE85E2ABD83}" type="presOf" srcId="{1BC399E3-A7CE-4F11-B45A-4D98205808DA}" destId="{3285288D-EFB2-4A77-AA27-658AFC21E7A5}" srcOrd="0" destOrd="0" presId="urn:microsoft.com/office/officeart/2005/8/layout/process1"/>
    <dgm:cxn modelId="{EB052E31-3300-44A0-BE5E-7E5444116CC8}" type="presOf" srcId="{E750816F-7340-4693-A912-D35B81268985}" destId="{82619943-27CF-45BB-AC0A-500864B18B00}" srcOrd="0" destOrd="0" presId="urn:microsoft.com/office/officeart/2005/8/layout/process1"/>
    <dgm:cxn modelId="{10344A59-5CFE-4DF6-AE83-F924D82C0935}" type="presOf" srcId="{43830500-A42D-4891-A707-4E6EFA3BDADC}" destId="{16E47F5F-1AC2-4B70-9A52-52E133AD1A9A}" srcOrd="0" destOrd="0" presId="urn:microsoft.com/office/officeart/2005/8/layout/process1"/>
    <dgm:cxn modelId="{251BC073-F86F-4333-BB8E-EE2910950535}" type="presOf" srcId="{7BBA09EB-6840-4DE3-8014-4B879260C621}" destId="{008BEAA9-73C3-4EAF-9F22-F758C0013344}" srcOrd="0" destOrd="0" presId="urn:microsoft.com/office/officeart/2005/8/layout/process1"/>
    <dgm:cxn modelId="{8B197CC6-2848-43EC-8C0E-BB9D973E3C6C}" type="presOf" srcId="{1BC399E3-A7CE-4F11-B45A-4D98205808DA}" destId="{FFD3866C-057E-441C-8196-19D88C2241FD}" srcOrd="1" destOrd="0" presId="urn:microsoft.com/office/officeart/2005/8/layout/process1"/>
    <dgm:cxn modelId="{BFC7E3A5-B109-4D9B-9991-37A235E59DB7}" type="presParOf" srcId="{16E47F5F-1AC2-4B70-9A52-52E133AD1A9A}" destId="{82619943-27CF-45BB-AC0A-500864B18B00}" srcOrd="0" destOrd="0" presId="urn:microsoft.com/office/officeart/2005/8/layout/process1"/>
    <dgm:cxn modelId="{6B4E3287-7FD4-427D-9E1E-FD059B206892}" type="presParOf" srcId="{16E47F5F-1AC2-4B70-9A52-52E133AD1A9A}" destId="{3285288D-EFB2-4A77-AA27-658AFC21E7A5}" srcOrd="1" destOrd="0" presId="urn:microsoft.com/office/officeart/2005/8/layout/process1"/>
    <dgm:cxn modelId="{3E2AC3A3-5E77-46CD-9A05-3947E87A1261}" type="presParOf" srcId="{3285288D-EFB2-4A77-AA27-658AFC21E7A5}" destId="{FFD3866C-057E-441C-8196-19D88C2241FD}" srcOrd="0" destOrd="0" presId="urn:microsoft.com/office/officeart/2005/8/layout/process1"/>
    <dgm:cxn modelId="{DB4CB63E-4C11-411A-9739-523F66F46D9D}" type="presParOf" srcId="{16E47F5F-1AC2-4B70-9A52-52E133AD1A9A}" destId="{008BEAA9-73C3-4EAF-9F22-F758C001334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EF4963-1D4A-4545-96E6-9EEC8C35B9C9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222C8BF-3387-4373-AAB2-E8458407E4C5}">
      <dgm:prSet phldrT="[Teks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pl-PL" sz="2700" dirty="0" smtClean="0"/>
            <a:t>Wdrożenie innowacji</a:t>
          </a:r>
          <a:endParaRPr lang="pl-PL" sz="2700" dirty="0"/>
        </a:p>
      </dgm:t>
    </dgm:pt>
    <dgm:pt modelId="{473B9CCB-9214-478D-8B95-4A2738192532}" type="parTrans" cxnId="{D2AF3E0D-6458-4212-8FAB-5460363D3E52}">
      <dgm:prSet/>
      <dgm:spPr/>
      <dgm:t>
        <a:bodyPr/>
        <a:lstStyle/>
        <a:p>
          <a:endParaRPr lang="pl-PL"/>
        </a:p>
      </dgm:t>
    </dgm:pt>
    <dgm:pt modelId="{989590C4-7693-441A-B9C5-699B6D6AA7F1}" type="sibTrans" cxnId="{D2AF3E0D-6458-4212-8FAB-5460363D3E52}">
      <dgm:prSet/>
      <dgm:spPr/>
      <dgm:t>
        <a:bodyPr/>
        <a:lstStyle/>
        <a:p>
          <a:endParaRPr lang="pl-PL"/>
        </a:p>
      </dgm:t>
    </dgm:pt>
    <dgm:pt modelId="{DB4059F8-3DDB-42AF-BD37-27CA4F4F189F}">
      <dgm:prSet phldrT="[Tekst]" custT="1"/>
      <dgm:spPr>
        <a:scene3d>
          <a:camera prst="orthographicFront">
            <a:rot lat="0" lon="300000" rev="0"/>
          </a:camera>
          <a:lightRig rig="threePt" dir="t"/>
        </a:scene3d>
      </dgm:spPr>
      <dgm:t>
        <a:bodyPr/>
        <a:lstStyle/>
        <a:p>
          <a:r>
            <a:rPr lang="pl-PL" sz="2800" dirty="0" smtClean="0"/>
            <a:t>Cyfry</a:t>
          </a:r>
          <a:br>
            <a:rPr lang="pl-PL" sz="2800" dirty="0" smtClean="0"/>
          </a:br>
          <a:r>
            <a:rPr lang="pl-PL" sz="2800" dirty="0" err="1" smtClean="0"/>
            <a:t>zacja</a:t>
          </a:r>
          <a:endParaRPr lang="pl-PL" sz="2800" dirty="0"/>
        </a:p>
      </dgm:t>
    </dgm:pt>
    <dgm:pt modelId="{2576B305-D396-426E-890E-7BE3D64BD4E0}" type="parTrans" cxnId="{68C4F7C3-E295-4968-A52F-4DD9974B005F}">
      <dgm:prSet/>
      <dgm:spPr/>
      <dgm:t>
        <a:bodyPr/>
        <a:lstStyle/>
        <a:p>
          <a:endParaRPr lang="pl-PL"/>
        </a:p>
      </dgm:t>
    </dgm:pt>
    <dgm:pt modelId="{E12739DB-3A55-48FD-BB46-325FBFFEF100}" type="sibTrans" cxnId="{68C4F7C3-E295-4968-A52F-4DD9974B005F}">
      <dgm:prSet/>
      <dgm:spPr/>
      <dgm:t>
        <a:bodyPr/>
        <a:lstStyle/>
        <a:p>
          <a:endParaRPr lang="pl-PL"/>
        </a:p>
      </dgm:t>
    </dgm:pt>
    <dgm:pt modelId="{13DBD402-A978-4C97-8106-C0C3ABD8DAF6}">
      <dgm:prSet phldrT="[Tekst]" custT="1"/>
      <dgm:spPr/>
      <dgm:t>
        <a:bodyPr/>
        <a:lstStyle/>
        <a:p>
          <a:r>
            <a:rPr lang="pl-PL" sz="2400" dirty="0" smtClean="0"/>
            <a:t>Zazielenienie</a:t>
          </a:r>
          <a:endParaRPr lang="pl-PL" sz="2400" dirty="0"/>
        </a:p>
      </dgm:t>
    </dgm:pt>
    <dgm:pt modelId="{E0EE20CE-D64F-48D4-AEF6-782F7BDA242E}" type="parTrans" cxnId="{0C404005-936D-4947-BB76-FF81068E1794}">
      <dgm:prSet/>
      <dgm:spPr/>
      <dgm:t>
        <a:bodyPr/>
        <a:lstStyle/>
        <a:p>
          <a:endParaRPr lang="pl-PL"/>
        </a:p>
      </dgm:t>
    </dgm:pt>
    <dgm:pt modelId="{8EF969DC-51BD-4A92-9710-54768D78B67E}" type="sibTrans" cxnId="{0C404005-936D-4947-BB76-FF81068E1794}">
      <dgm:prSet/>
      <dgm:spPr/>
      <dgm:t>
        <a:bodyPr/>
        <a:lstStyle/>
        <a:p>
          <a:endParaRPr lang="pl-PL"/>
        </a:p>
      </dgm:t>
    </dgm:pt>
    <dgm:pt modelId="{FA41B0A2-E682-4C72-BD17-BC5948AFC9D6}">
      <dgm:prSet phldrT="[Tekst]"/>
      <dgm:spPr/>
      <dgm:t>
        <a:bodyPr/>
        <a:lstStyle/>
        <a:p>
          <a:endParaRPr lang="pl-PL"/>
        </a:p>
      </dgm:t>
    </dgm:pt>
    <dgm:pt modelId="{85A471F8-1270-46D2-AF06-31824874CFFA}" type="parTrans" cxnId="{0A67B0FA-8716-45E5-94E4-E7464220F525}">
      <dgm:prSet/>
      <dgm:spPr/>
      <dgm:t>
        <a:bodyPr/>
        <a:lstStyle/>
        <a:p>
          <a:endParaRPr lang="pl-PL"/>
        </a:p>
      </dgm:t>
    </dgm:pt>
    <dgm:pt modelId="{1E2DF3E0-3277-4431-91E1-BA5F63011D19}" type="sibTrans" cxnId="{0A67B0FA-8716-45E5-94E4-E7464220F525}">
      <dgm:prSet/>
      <dgm:spPr/>
      <dgm:t>
        <a:bodyPr/>
        <a:lstStyle/>
        <a:p>
          <a:endParaRPr lang="pl-PL"/>
        </a:p>
      </dgm:t>
    </dgm:pt>
    <dgm:pt modelId="{A660C1A2-F115-45BD-A9A3-A1720D4499A5}">
      <dgm:prSet phldrT="[Tekst]" phldr="1"/>
      <dgm:spPr/>
      <dgm:t>
        <a:bodyPr/>
        <a:lstStyle/>
        <a:p>
          <a:endParaRPr lang="pl-PL"/>
        </a:p>
      </dgm:t>
    </dgm:pt>
    <dgm:pt modelId="{4417ADD5-14FB-4928-81DA-5D104FB84DB8}" type="parTrans" cxnId="{53F0AD48-07E4-4E2A-B996-15B82010FC23}">
      <dgm:prSet/>
      <dgm:spPr/>
      <dgm:t>
        <a:bodyPr/>
        <a:lstStyle/>
        <a:p>
          <a:endParaRPr lang="pl-PL"/>
        </a:p>
      </dgm:t>
    </dgm:pt>
    <dgm:pt modelId="{868FAE1B-3673-4548-A136-0C5BB9F50841}" type="sibTrans" cxnId="{53F0AD48-07E4-4E2A-B996-15B82010FC23}">
      <dgm:prSet/>
      <dgm:spPr/>
      <dgm:t>
        <a:bodyPr/>
        <a:lstStyle/>
        <a:p>
          <a:endParaRPr lang="pl-PL"/>
        </a:p>
      </dgm:t>
    </dgm:pt>
    <dgm:pt modelId="{537198B6-6503-4AD9-AA4F-323E3914ED72}">
      <dgm:prSet/>
      <dgm:spPr/>
      <dgm:t>
        <a:bodyPr/>
        <a:lstStyle/>
        <a:p>
          <a:endParaRPr lang="pl-PL"/>
        </a:p>
      </dgm:t>
    </dgm:pt>
    <dgm:pt modelId="{C78A9042-3950-469F-B362-29766773F758}" type="parTrans" cxnId="{A1C9D6FD-E0E7-4C73-8009-7C63C99484F2}">
      <dgm:prSet/>
      <dgm:spPr/>
      <dgm:t>
        <a:bodyPr/>
        <a:lstStyle/>
        <a:p>
          <a:endParaRPr lang="pl-PL"/>
        </a:p>
      </dgm:t>
    </dgm:pt>
    <dgm:pt modelId="{F6555EB9-70F9-4261-BBBD-84560B40C118}" type="sibTrans" cxnId="{A1C9D6FD-E0E7-4C73-8009-7C63C99484F2}">
      <dgm:prSet/>
      <dgm:spPr/>
      <dgm:t>
        <a:bodyPr/>
        <a:lstStyle/>
        <a:p>
          <a:endParaRPr lang="pl-PL"/>
        </a:p>
      </dgm:t>
    </dgm:pt>
    <dgm:pt modelId="{935A7D61-1057-44A5-B2C2-5AF16EB4EDC1}">
      <dgm:prSet/>
      <dgm:spPr/>
      <dgm:t>
        <a:bodyPr/>
        <a:lstStyle/>
        <a:p>
          <a:endParaRPr lang="pl-PL"/>
        </a:p>
      </dgm:t>
    </dgm:pt>
    <dgm:pt modelId="{4249F7E9-498A-466A-BA61-5DC7E54C3E5C}" type="parTrans" cxnId="{469C2BB1-209E-4C08-B1EF-15E3FF6B8328}">
      <dgm:prSet/>
      <dgm:spPr/>
      <dgm:t>
        <a:bodyPr/>
        <a:lstStyle/>
        <a:p>
          <a:endParaRPr lang="pl-PL"/>
        </a:p>
      </dgm:t>
    </dgm:pt>
    <dgm:pt modelId="{74CB39A5-DEBE-4B34-BAF7-DE25640AE786}" type="sibTrans" cxnId="{469C2BB1-209E-4C08-B1EF-15E3FF6B8328}">
      <dgm:prSet/>
      <dgm:spPr/>
      <dgm:t>
        <a:bodyPr/>
        <a:lstStyle/>
        <a:p>
          <a:endParaRPr lang="pl-PL"/>
        </a:p>
      </dgm:t>
    </dgm:pt>
    <dgm:pt modelId="{55265324-3918-46B1-AC6A-10A87001B17F}">
      <dgm:prSet phldrT="[Tekst]"/>
      <dgm:spPr/>
      <dgm:t>
        <a:bodyPr/>
        <a:lstStyle/>
        <a:p>
          <a:endParaRPr lang="pl-PL" dirty="0"/>
        </a:p>
      </dgm:t>
    </dgm:pt>
    <dgm:pt modelId="{B8B76FE0-2E8B-4580-B796-87A215DE394A}" type="parTrans" cxnId="{C8D95C86-7761-4606-81BB-B46A4B14F61F}">
      <dgm:prSet/>
      <dgm:spPr/>
      <dgm:t>
        <a:bodyPr/>
        <a:lstStyle/>
        <a:p>
          <a:endParaRPr lang="pl-PL"/>
        </a:p>
      </dgm:t>
    </dgm:pt>
    <dgm:pt modelId="{D061423F-079F-4F55-A29B-F7CD3F4CDF7B}" type="sibTrans" cxnId="{C8D95C86-7761-4606-81BB-B46A4B14F61F}">
      <dgm:prSet/>
      <dgm:spPr/>
      <dgm:t>
        <a:bodyPr/>
        <a:lstStyle/>
        <a:p>
          <a:endParaRPr lang="pl-PL"/>
        </a:p>
      </dgm:t>
    </dgm:pt>
    <dgm:pt modelId="{9E98D8F2-ED0B-484B-9B29-6C9C27777BFD}">
      <dgm:prSet phldrT="[Tekst]"/>
      <dgm:spPr/>
      <dgm:t>
        <a:bodyPr/>
        <a:lstStyle/>
        <a:p>
          <a:endParaRPr lang="pl-PL"/>
        </a:p>
      </dgm:t>
    </dgm:pt>
    <dgm:pt modelId="{1A4456E7-C23A-427E-9FC2-C8E11277E75B}" type="parTrans" cxnId="{65582A77-FFD2-40CA-AF0F-E1166CD242D6}">
      <dgm:prSet/>
      <dgm:spPr/>
      <dgm:t>
        <a:bodyPr/>
        <a:lstStyle/>
        <a:p>
          <a:endParaRPr lang="pl-PL"/>
        </a:p>
      </dgm:t>
    </dgm:pt>
    <dgm:pt modelId="{88222736-6729-4536-899F-A9A984A51B98}" type="sibTrans" cxnId="{65582A77-FFD2-40CA-AF0F-E1166CD242D6}">
      <dgm:prSet/>
      <dgm:spPr/>
      <dgm:t>
        <a:bodyPr/>
        <a:lstStyle/>
        <a:p>
          <a:endParaRPr lang="pl-PL"/>
        </a:p>
      </dgm:t>
    </dgm:pt>
    <dgm:pt modelId="{9015CD7F-20CE-4B1E-BE7A-43EDBAC14D25}">
      <dgm:prSet/>
      <dgm:spPr/>
      <dgm:t>
        <a:bodyPr/>
        <a:lstStyle/>
        <a:p>
          <a:endParaRPr lang="pl-PL"/>
        </a:p>
      </dgm:t>
    </dgm:pt>
    <dgm:pt modelId="{409F2B2B-6D2B-47CD-9360-13465D4F5063}" type="parTrans" cxnId="{91F52FFA-E54D-4091-8054-C745A3FA1CE1}">
      <dgm:prSet/>
      <dgm:spPr/>
      <dgm:t>
        <a:bodyPr/>
        <a:lstStyle/>
        <a:p>
          <a:endParaRPr lang="pl-PL"/>
        </a:p>
      </dgm:t>
    </dgm:pt>
    <dgm:pt modelId="{277CFF1D-B504-4AD0-A748-C516E6E15D32}" type="sibTrans" cxnId="{91F52FFA-E54D-4091-8054-C745A3FA1CE1}">
      <dgm:prSet custLinFactNeighborX="-14405" custLinFactNeighborY="-4459"/>
      <dgm:spPr/>
      <dgm:t>
        <a:bodyPr/>
        <a:lstStyle/>
        <a:p>
          <a:endParaRPr lang="pl-PL"/>
        </a:p>
      </dgm:t>
    </dgm:pt>
    <dgm:pt modelId="{737A74AB-5F1B-4A77-A740-D80A90BC39B0}" type="pres">
      <dgm:prSet presAssocID="{67EF4963-1D4A-4545-96E6-9EEC8C35B9C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99B8B7EA-2ABC-40D0-AF8A-8AC4D181CF0C}" type="pres">
      <dgm:prSet presAssocID="{A222C8BF-3387-4373-AAB2-E8458407E4C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178630B-FDF6-4F84-801B-05048D64C54C}" type="pres">
      <dgm:prSet presAssocID="{A222C8BF-3387-4373-AAB2-E8458407E4C5}" presName="gear1srcNode" presStyleLbl="node1" presStyleIdx="0" presStyleCnt="3"/>
      <dgm:spPr/>
      <dgm:t>
        <a:bodyPr/>
        <a:lstStyle/>
        <a:p>
          <a:endParaRPr lang="pl-PL"/>
        </a:p>
      </dgm:t>
    </dgm:pt>
    <dgm:pt modelId="{716BE66E-2DD5-4AEA-AA61-F81CDBE03C33}" type="pres">
      <dgm:prSet presAssocID="{A222C8BF-3387-4373-AAB2-E8458407E4C5}" presName="gear1dstNode" presStyleLbl="node1" presStyleIdx="0" presStyleCnt="3"/>
      <dgm:spPr/>
      <dgm:t>
        <a:bodyPr/>
        <a:lstStyle/>
        <a:p>
          <a:endParaRPr lang="pl-PL"/>
        </a:p>
      </dgm:t>
    </dgm:pt>
    <dgm:pt modelId="{EB47827B-4E3C-4A6C-A9DC-1651F27C5CBA}" type="pres">
      <dgm:prSet presAssocID="{DB4059F8-3DDB-42AF-BD37-27CA4F4F189F}" presName="gear2" presStyleLbl="node1" presStyleIdx="1" presStyleCnt="3" custAng="0" custScaleX="105591" custScaleY="103939" custLinFactNeighborX="992" custLinFactNeighborY="2030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45B4374-C228-4DA8-96E8-A0E92F92FDDA}" type="pres">
      <dgm:prSet presAssocID="{DB4059F8-3DDB-42AF-BD37-27CA4F4F189F}" presName="gear2srcNode" presStyleLbl="node1" presStyleIdx="1" presStyleCnt="3"/>
      <dgm:spPr/>
      <dgm:t>
        <a:bodyPr/>
        <a:lstStyle/>
        <a:p>
          <a:endParaRPr lang="pl-PL"/>
        </a:p>
      </dgm:t>
    </dgm:pt>
    <dgm:pt modelId="{80C14383-118A-4908-8F63-A4C7B5B4BAB2}" type="pres">
      <dgm:prSet presAssocID="{DB4059F8-3DDB-42AF-BD37-27CA4F4F189F}" presName="gear2dstNode" presStyleLbl="node1" presStyleIdx="1" presStyleCnt="3"/>
      <dgm:spPr/>
      <dgm:t>
        <a:bodyPr/>
        <a:lstStyle/>
        <a:p>
          <a:endParaRPr lang="pl-PL"/>
        </a:p>
      </dgm:t>
    </dgm:pt>
    <dgm:pt modelId="{7D7E363B-65BC-4D17-A507-E3F955F6EDA9}" type="pres">
      <dgm:prSet presAssocID="{13DBD402-A978-4C97-8106-C0C3ABD8DAF6}" presName="gear3" presStyleLbl="node1" presStyleIdx="2" presStyleCnt="3"/>
      <dgm:spPr/>
      <dgm:t>
        <a:bodyPr/>
        <a:lstStyle/>
        <a:p>
          <a:endParaRPr lang="pl-PL"/>
        </a:p>
      </dgm:t>
    </dgm:pt>
    <dgm:pt modelId="{420108AE-1D53-421D-B37A-8EB285592A8E}" type="pres">
      <dgm:prSet presAssocID="{13DBD402-A978-4C97-8106-C0C3ABD8DAF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FA166B2-8658-4100-B84F-C6D250AA6F25}" type="pres">
      <dgm:prSet presAssocID="{13DBD402-A978-4C97-8106-C0C3ABD8DAF6}" presName="gear3srcNode" presStyleLbl="node1" presStyleIdx="2" presStyleCnt="3"/>
      <dgm:spPr/>
      <dgm:t>
        <a:bodyPr/>
        <a:lstStyle/>
        <a:p>
          <a:endParaRPr lang="pl-PL"/>
        </a:p>
      </dgm:t>
    </dgm:pt>
    <dgm:pt modelId="{1C361226-FFCA-4BED-AADE-E2521712F870}" type="pres">
      <dgm:prSet presAssocID="{13DBD402-A978-4C97-8106-C0C3ABD8DAF6}" presName="gear3dstNode" presStyleLbl="node1" presStyleIdx="2" presStyleCnt="3"/>
      <dgm:spPr/>
      <dgm:t>
        <a:bodyPr/>
        <a:lstStyle/>
        <a:p>
          <a:endParaRPr lang="pl-PL"/>
        </a:p>
      </dgm:t>
    </dgm:pt>
    <dgm:pt modelId="{924971FC-DE38-4C57-902A-5ECB03007139}" type="pres">
      <dgm:prSet presAssocID="{989590C4-7693-441A-B9C5-699B6D6AA7F1}" presName="connector1" presStyleLbl="sibTrans2D1" presStyleIdx="0" presStyleCnt="3" custLinFactNeighborX="4568" custLinFactNeighborY="-2563"/>
      <dgm:spPr/>
      <dgm:t>
        <a:bodyPr/>
        <a:lstStyle/>
        <a:p>
          <a:endParaRPr lang="pl-PL"/>
        </a:p>
      </dgm:t>
    </dgm:pt>
    <dgm:pt modelId="{CDC1ACF2-D7FF-45CD-A680-8B1B9FC8057B}" type="pres">
      <dgm:prSet presAssocID="{E12739DB-3A55-48FD-BB46-325FBFFEF100}" presName="connector2" presStyleLbl="sibTrans2D1" presStyleIdx="1" presStyleCnt="3" custLinFactNeighborX="-7129" custLinFactNeighborY="10286"/>
      <dgm:spPr/>
      <dgm:t>
        <a:bodyPr/>
        <a:lstStyle/>
        <a:p>
          <a:endParaRPr lang="pl-PL"/>
        </a:p>
      </dgm:t>
    </dgm:pt>
    <dgm:pt modelId="{516BA2B5-671E-477F-9CB9-33AB62AB2F76}" type="pres">
      <dgm:prSet presAssocID="{8EF969DC-51BD-4A92-9710-54768D78B67E}" presName="connector3" presStyleLbl="sibTrans2D1" presStyleIdx="2" presStyleCnt="3" custLinFactNeighborX="-345" custLinFactNeighborY="1407"/>
      <dgm:spPr/>
      <dgm:t>
        <a:bodyPr/>
        <a:lstStyle/>
        <a:p>
          <a:endParaRPr lang="pl-PL"/>
        </a:p>
      </dgm:t>
    </dgm:pt>
  </dgm:ptLst>
  <dgm:cxnLst>
    <dgm:cxn modelId="{B69AED9C-5915-42F3-989C-59A9ECFBC48C}" type="presOf" srcId="{13DBD402-A978-4C97-8106-C0C3ABD8DAF6}" destId="{FFA166B2-8658-4100-B84F-C6D250AA6F25}" srcOrd="2" destOrd="0" presId="urn:microsoft.com/office/officeart/2005/8/layout/gear1"/>
    <dgm:cxn modelId="{0D9B24CE-7868-4456-BF00-C13ED2BEF086}" type="presOf" srcId="{13DBD402-A978-4C97-8106-C0C3ABD8DAF6}" destId="{1C361226-FFCA-4BED-AADE-E2521712F870}" srcOrd="3" destOrd="0" presId="urn:microsoft.com/office/officeart/2005/8/layout/gear1"/>
    <dgm:cxn modelId="{F1F0EF79-2347-454A-8722-5F7FCA163663}" type="presOf" srcId="{67EF4963-1D4A-4545-96E6-9EEC8C35B9C9}" destId="{737A74AB-5F1B-4A77-A740-D80A90BC39B0}" srcOrd="0" destOrd="0" presId="urn:microsoft.com/office/officeart/2005/8/layout/gear1"/>
    <dgm:cxn modelId="{FAD476C0-B9F4-49D3-B6E1-3109DB9715D9}" type="presOf" srcId="{8EF969DC-51BD-4A92-9710-54768D78B67E}" destId="{516BA2B5-671E-477F-9CB9-33AB62AB2F76}" srcOrd="0" destOrd="0" presId="urn:microsoft.com/office/officeart/2005/8/layout/gear1"/>
    <dgm:cxn modelId="{65582A77-FFD2-40CA-AF0F-E1166CD242D6}" srcId="{67EF4963-1D4A-4545-96E6-9EEC8C35B9C9}" destId="{9E98D8F2-ED0B-484B-9B29-6C9C27777BFD}" srcOrd="9" destOrd="0" parTransId="{1A4456E7-C23A-427E-9FC2-C8E11277E75B}" sibTransId="{88222736-6729-4536-899F-A9A984A51B98}"/>
    <dgm:cxn modelId="{8DEF4C4B-6276-47C9-9A34-B095910EC586}" type="presOf" srcId="{DB4059F8-3DDB-42AF-BD37-27CA4F4F189F}" destId="{80C14383-118A-4908-8F63-A4C7B5B4BAB2}" srcOrd="2" destOrd="0" presId="urn:microsoft.com/office/officeart/2005/8/layout/gear1"/>
    <dgm:cxn modelId="{890F9E22-FFF0-40EB-9B25-AC1FB16B20F0}" type="presOf" srcId="{A222C8BF-3387-4373-AAB2-E8458407E4C5}" destId="{716BE66E-2DD5-4AEA-AA61-F81CDBE03C33}" srcOrd="2" destOrd="0" presId="urn:microsoft.com/office/officeart/2005/8/layout/gear1"/>
    <dgm:cxn modelId="{0A67B0FA-8716-45E5-94E4-E7464220F525}" srcId="{67EF4963-1D4A-4545-96E6-9EEC8C35B9C9}" destId="{FA41B0A2-E682-4C72-BD17-BC5948AFC9D6}" srcOrd="4" destOrd="0" parTransId="{85A471F8-1270-46D2-AF06-31824874CFFA}" sibTransId="{1E2DF3E0-3277-4431-91E1-BA5F63011D19}"/>
    <dgm:cxn modelId="{C1AE6F38-0134-46E2-8E48-7EA0F4C84330}" type="presOf" srcId="{DB4059F8-3DDB-42AF-BD37-27CA4F4F189F}" destId="{EB47827B-4E3C-4A6C-A9DC-1651F27C5CBA}" srcOrd="0" destOrd="0" presId="urn:microsoft.com/office/officeart/2005/8/layout/gear1"/>
    <dgm:cxn modelId="{91F52FFA-E54D-4091-8054-C745A3FA1CE1}" srcId="{67EF4963-1D4A-4545-96E6-9EEC8C35B9C9}" destId="{9015CD7F-20CE-4B1E-BE7A-43EDBAC14D25}" srcOrd="3" destOrd="0" parTransId="{409F2B2B-6D2B-47CD-9360-13465D4F5063}" sibTransId="{277CFF1D-B504-4AD0-A748-C516E6E15D32}"/>
    <dgm:cxn modelId="{681D99B6-FC4D-4DAA-9DA6-BD5F5FF865A8}" type="presOf" srcId="{13DBD402-A978-4C97-8106-C0C3ABD8DAF6}" destId="{420108AE-1D53-421D-B37A-8EB285592A8E}" srcOrd="1" destOrd="0" presId="urn:microsoft.com/office/officeart/2005/8/layout/gear1"/>
    <dgm:cxn modelId="{53F0AD48-07E4-4E2A-B996-15B82010FC23}" srcId="{67EF4963-1D4A-4545-96E6-9EEC8C35B9C9}" destId="{A660C1A2-F115-45BD-A9A3-A1720D4499A5}" srcOrd="6" destOrd="0" parTransId="{4417ADD5-14FB-4928-81DA-5D104FB84DB8}" sibTransId="{868FAE1B-3673-4548-A136-0C5BB9F50841}"/>
    <dgm:cxn modelId="{8B34BE13-0E23-4CAE-B1D3-D31D1D6D24B0}" type="presOf" srcId="{989590C4-7693-441A-B9C5-699B6D6AA7F1}" destId="{924971FC-DE38-4C57-902A-5ECB03007139}" srcOrd="0" destOrd="0" presId="urn:microsoft.com/office/officeart/2005/8/layout/gear1"/>
    <dgm:cxn modelId="{469C2BB1-209E-4C08-B1EF-15E3FF6B8328}" srcId="{67EF4963-1D4A-4545-96E6-9EEC8C35B9C9}" destId="{935A7D61-1057-44A5-B2C2-5AF16EB4EDC1}" srcOrd="8" destOrd="0" parTransId="{4249F7E9-498A-466A-BA61-5DC7E54C3E5C}" sibTransId="{74CB39A5-DEBE-4B34-BAF7-DE25640AE786}"/>
    <dgm:cxn modelId="{D2AF3E0D-6458-4212-8FAB-5460363D3E52}" srcId="{67EF4963-1D4A-4545-96E6-9EEC8C35B9C9}" destId="{A222C8BF-3387-4373-AAB2-E8458407E4C5}" srcOrd="0" destOrd="0" parTransId="{473B9CCB-9214-478D-8B95-4A2738192532}" sibTransId="{989590C4-7693-441A-B9C5-699B6D6AA7F1}"/>
    <dgm:cxn modelId="{47BB3DB9-A8B0-400C-8213-4CDACAA4592B}" type="presOf" srcId="{DB4059F8-3DDB-42AF-BD37-27CA4F4F189F}" destId="{145B4374-C228-4DA8-96E8-A0E92F92FDDA}" srcOrd="1" destOrd="0" presId="urn:microsoft.com/office/officeart/2005/8/layout/gear1"/>
    <dgm:cxn modelId="{D0B4E73A-A5C4-4F18-84E5-0E88350DA5B1}" type="presOf" srcId="{E12739DB-3A55-48FD-BB46-325FBFFEF100}" destId="{CDC1ACF2-D7FF-45CD-A680-8B1B9FC8057B}" srcOrd="0" destOrd="0" presId="urn:microsoft.com/office/officeart/2005/8/layout/gear1"/>
    <dgm:cxn modelId="{A1C9D6FD-E0E7-4C73-8009-7C63C99484F2}" srcId="{67EF4963-1D4A-4545-96E6-9EEC8C35B9C9}" destId="{537198B6-6503-4AD9-AA4F-323E3914ED72}" srcOrd="7" destOrd="0" parTransId="{C78A9042-3950-469F-B362-29766773F758}" sibTransId="{F6555EB9-70F9-4261-BBBD-84560B40C118}"/>
    <dgm:cxn modelId="{1352BEEA-5B7A-4A29-8348-87D142E130D8}" type="presOf" srcId="{13DBD402-A978-4C97-8106-C0C3ABD8DAF6}" destId="{7D7E363B-65BC-4D17-A507-E3F955F6EDA9}" srcOrd="0" destOrd="0" presId="urn:microsoft.com/office/officeart/2005/8/layout/gear1"/>
    <dgm:cxn modelId="{C8D95C86-7761-4606-81BB-B46A4B14F61F}" srcId="{67EF4963-1D4A-4545-96E6-9EEC8C35B9C9}" destId="{55265324-3918-46B1-AC6A-10A87001B17F}" srcOrd="5" destOrd="0" parTransId="{B8B76FE0-2E8B-4580-B796-87A215DE394A}" sibTransId="{D061423F-079F-4F55-A29B-F7CD3F4CDF7B}"/>
    <dgm:cxn modelId="{0C404005-936D-4947-BB76-FF81068E1794}" srcId="{67EF4963-1D4A-4545-96E6-9EEC8C35B9C9}" destId="{13DBD402-A978-4C97-8106-C0C3ABD8DAF6}" srcOrd="2" destOrd="0" parTransId="{E0EE20CE-D64F-48D4-AEF6-782F7BDA242E}" sibTransId="{8EF969DC-51BD-4A92-9710-54768D78B67E}"/>
    <dgm:cxn modelId="{04EBB0AA-D846-4DF4-8485-B25C0AEA6BAD}" type="presOf" srcId="{A222C8BF-3387-4373-AAB2-E8458407E4C5}" destId="{E178630B-FDF6-4F84-801B-05048D64C54C}" srcOrd="1" destOrd="0" presId="urn:microsoft.com/office/officeart/2005/8/layout/gear1"/>
    <dgm:cxn modelId="{68C4F7C3-E295-4968-A52F-4DD9974B005F}" srcId="{67EF4963-1D4A-4545-96E6-9EEC8C35B9C9}" destId="{DB4059F8-3DDB-42AF-BD37-27CA4F4F189F}" srcOrd="1" destOrd="0" parTransId="{2576B305-D396-426E-890E-7BE3D64BD4E0}" sibTransId="{E12739DB-3A55-48FD-BB46-325FBFFEF100}"/>
    <dgm:cxn modelId="{33867669-3DA0-476D-B98C-373E02CF19B9}" type="presOf" srcId="{A222C8BF-3387-4373-AAB2-E8458407E4C5}" destId="{99B8B7EA-2ABC-40D0-AF8A-8AC4D181CF0C}" srcOrd="0" destOrd="0" presId="urn:microsoft.com/office/officeart/2005/8/layout/gear1"/>
    <dgm:cxn modelId="{6C9D89CD-4D69-470C-8E0E-C2ADE8E38363}" type="presParOf" srcId="{737A74AB-5F1B-4A77-A740-D80A90BC39B0}" destId="{99B8B7EA-2ABC-40D0-AF8A-8AC4D181CF0C}" srcOrd="0" destOrd="0" presId="urn:microsoft.com/office/officeart/2005/8/layout/gear1"/>
    <dgm:cxn modelId="{37936113-E03B-4000-B1A6-337D71CB17FD}" type="presParOf" srcId="{737A74AB-5F1B-4A77-A740-D80A90BC39B0}" destId="{E178630B-FDF6-4F84-801B-05048D64C54C}" srcOrd="1" destOrd="0" presId="urn:microsoft.com/office/officeart/2005/8/layout/gear1"/>
    <dgm:cxn modelId="{632B1936-086B-4C04-8E6D-2B2D5A1A267E}" type="presParOf" srcId="{737A74AB-5F1B-4A77-A740-D80A90BC39B0}" destId="{716BE66E-2DD5-4AEA-AA61-F81CDBE03C33}" srcOrd="2" destOrd="0" presId="urn:microsoft.com/office/officeart/2005/8/layout/gear1"/>
    <dgm:cxn modelId="{2A1C7A10-8CFB-4D76-90C2-6DE3F4B5AB50}" type="presParOf" srcId="{737A74AB-5F1B-4A77-A740-D80A90BC39B0}" destId="{EB47827B-4E3C-4A6C-A9DC-1651F27C5CBA}" srcOrd="3" destOrd="0" presId="urn:microsoft.com/office/officeart/2005/8/layout/gear1"/>
    <dgm:cxn modelId="{8896C181-C577-413A-9F11-7DB0ED795E8F}" type="presParOf" srcId="{737A74AB-5F1B-4A77-A740-D80A90BC39B0}" destId="{145B4374-C228-4DA8-96E8-A0E92F92FDDA}" srcOrd="4" destOrd="0" presId="urn:microsoft.com/office/officeart/2005/8/layout/gear1"/>
    <dgm:cxn modelId="{BCB9295B-D32B-4F40-B173-3BE8A538EA4F}" type="presParOf" srcId="{737A74AB-5F1B-4A77-A740-D80A90BC39B0}" destId="{80C14383-118A-4908-8F63-A4C7B5B4BAB2}" srcOrd="5" destOrd="0" presId="urn:microsoft.com/office/officeart/2005/8/layout/gear1"/>
    <dgm:cxn modelId="{81B0BADF-CC3B-41ED-A5FD-BD5E48AE447E}" type="presParOf" srcId="{737A74AB-5F1B-4A77-A740-D80A90BC39B0}" destId="{7D7E363B-65BC-4D17-A507-E3F955F6EDA9}" srcOrd="6" destOrd="0" presId="urn:microsoft.com/office/officeart/2005/8/layout/gear1"/>
    <dgm:cxn modelId="{D18B932F-B6D1-4026-BD78-E4BE482EE976}" type="presParOf" srcId="{737A74AB-5F1B-4A77-A740-D80A90BC39B0}" destId="{420108AE-1D53-421D-B37A-8EB285592A8E}" srcOrd="7" destOrd="0" presId="urn:microsoft.com/office/officeart/2005/8/layout/gear1"/>
    <dgm:cxn modelId="{E85ADDA4-6E94-48C1-B482-C13B3F6DF51E}" type="presParOf" srcId="{737A74AB-5F1B-4A77-A740-D80A90BC39B0}" destId="{FFA166B2-8658-4100-B84F-C6D250AA6F25}" srcOrd="8" destOrd="0" presId="urn:microsoft.com/office/officeart/2005/8/layout/gear1"/>
    <dgm:cxn modelId="{B14F3520-267A-4271-8E20-D3AD032FFF68}" type="presParOf" srcId="{737A74AB-5F1B-4A77-A740-D80A90BC39B0}" destId="{1C361226-FFCA-4BED-AADE-E2521712F870}" srcOrd="9" destOrd="0" presId="urn:microsoft.com/office/officeart/2005/8/layout/gear1"/>
    <dgm:cxn modelId="{A719ACEE-3444-48B1-B331-7E9335717B83}" type="presParOf" srcId="{737A74AB-5F1B-4A77-A740-D80A90BC39B0}" destId="{924971FC-DE38-4C57-902A-5ECB03007139}" srcOrd="10" destOrd="0" presId="urn:microsoft.com/office/officeart/2005/8/layout/gear1"/>
    <dgm:cxn modelId="{71428A52-8CBD-42AA-B190-B59E1F62AF5B}" type="presParOf" srcId="{737A74AB-5F1B-4A77-A740-D80A90BC39B0}" destId="{CDC1ACF2-D7FF-45CD-A680-8B1B9FC8057B}" srcOrd="11" destOrd="0" presId="urn:microsoft.com/office/officeart/2005/8/layout/gear1"/>
    <dgm:cxn modelId="{3E4F5177-57C4-4E1B-8506-C489AE592139}" type="presParOf" srcId="{737A74AB-5F1B-4A77-A740-D80A90BC39B0}" destId="{516BA2B5-671E-477F-9CB9-33AB62AB2F7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19943-27CF-45BB-AC0A-500864B18B00}">
      <dsp:nvSpPr>
        <dsp:cNvPr id="0" name=""/>
        <dsp:cNvSpPr/>
      </dsp:nvSpPr>
      <dsp:spPr>
        <a:xfrm>
          <a:off x="3" y="0"/>
          <a:ext cx="3308743" cy="308828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b="1" kern="1200" dirty="0" smtClean="0"/>
            <a:t>Komponent badawczo-rozwojowy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/>
            <a:t>Badania przemysłowe + eksperymentalne prace rozwojowe</a:t>
          </a:r>
          <a:endParaRPr lang="pl-PL" sz="1800" b="1" kern="1200" dirty="0"/>
        </a:p>
      </dsp:txBody>
      <dsp:txXfrm>
        <a:off x="90456" y="90453"/>
        <a:ext cx="3127837" cy="2907378"/>
      </dsp:txXfrm>
    </dsp:sp>
    <dsp:sp modelId="{3285288D-EFB2-4A77-AA27-658AFC21E7A5}">
      <dsp:nvSpPr>
        <dsp:cNvPr id="0" name=""/>
        <dsp:cNvSpPr/>
      </dsp:nvSpPr>
      <dsp:spPr>
        <a:xfrm>
          <a:off x="3507906" y="1150498"/>
          <a:ext cx="682479" cy="8205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800" kern="1200"/>
        </a:p>
      </dsp:txBody>
      <dsp:txXfrm>
        <a:off x="3507906" y="1314612"/>
        <a:ext cx="477735" cy="492340"/>
      </dsp:txXfrm>
    </dsp:sp>
    <dsp:sp modelId="{008BEAA9-73C3-4EAF-9F22-F758C0013344}">
      <dsp:nvSpPr>
        <dsp:cNvPr id="0" name=""/>
        <dsp:cNvSpPr/>
      </dsp:nvSpPr>
      <dsp:spPr>
        <a:xfrm>
          <a:off x="4596443" y="0"/>
          <a:ext cx="3862130" cy="3088284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  <a:alpha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b="1" kern="1200" dirty="0" smtClean="0">
              <a:solidFill>
                <a:schemeClr val="accent4">
                  <a:lumMod val="40000"/>
                  <a:lumOff val="60000"/>
                </a:schemeClr>
              </a:solidFill>
            </a:rPr>
            <a:t>Komponent wdrożeniowy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b="1" kern="1200" dirty="0" smtClean="0">
            <a:solidFill>
              <a:schemeClr val="accent4">
                <a:lumMod val="40000"/>
                <a:lumOff val="60000"/>
              </a:schemeClr>
            </a:solidFill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800" b="1" kern="1200" dirty="0" smtClean="0">
            <a:solidFill>
              <a:schemeClr val="accent4">
                <a:lumMod val="40000"/>
                <a:lumOff val="60000"/>
              </a:schemeClr>
            </a:solidFill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40000"/>
                  <a:lumOff val="60000"/>
                </a:schemeClr>
              </a:solidFill>
            </a:rPr>
            <a:t>wdrożenie wyników prac B+R do własnej działalności przedsiębiorstwa</a:t>
          </a:r>
        </a:p>
      </dsp:txBody>
      <dsp:txXfrm>
        <a:off x="4686896" y="90453"/>
        <a:ext cx="3681224" cy="29073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B8B7EA-2ABC-40D0-AF8A-8AC4D181CF0C}">
      <dsp:nvSpPr>
        <dsp:cNvPr id="0" name=""/>
        <dsp:cNvSpPr/>
      </dsp:nvSpPr>
      <dsp:spPr>
        <a:xfrm>
          <a:off x="3322884" y="2136140"/>
          <a:ext cx="2610837" cy="2610837"/>
        </a:xfrm>
        <a:prstGeom prst="gear9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700" kern="1200" dirty="0" smtClean="0"/>
            <a:t>Wdrożenie innowacji</a:t>
          </a:r>
          <a:endParaRPr lang="pl-PL" sz="2700" kern="1200" dirty="0"/>
        </a:p>
      </dsp:txBody>
      <dsp:txXfrm>
        <a:off x="3847778" y="2747716"/>
        <a:ext cx="1561049" cy="1342024"/>
      </dsp:txXfrm>
    </dsp:sp>
    <dsp:sp modelId="{EB47827B-4E3C-4A6C-A9DC-1651F27C5CBA}">
      <dsp:nvSpPr>
        <dsp:cNvPr id="0" name=""/>
        <dsp:cNvSpPr/>
      </dsp:nvSpPr>
      <dsp:spPr>
        <a:xfrm>
          <a:off x="1769606" y="1520181"/>
          <a:ext cx="2004952" cy="197358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300000" rev="0"/>
          </a:camera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Cyfry</a:t>
          </a:r>
          <a:br>
            <a:rPr lang="pl-PL" sz="2800" kern="1200" dirty="0" smtClean="0"/>
          </a:br>
          <a:r>
            <a:rPr lang="pl-PL" sz="2800" kern="1200" dirty="0" err="1" smtClean="0"/>
            <a:t>zacja</a:t>
          </a:r>
          <a:endParaRPr lang="pl-PL" sz="2800" kern="1200" dirty="0"/>
        </a:p>
      </dsp:txBody>
      <dsp:txXfrm>
        <a:off x="2271021" y="2020040"/>
        <a:ext cx="1002122" cy="973866"/>
      </dsp:txXfrm>
    </dsp:sp>
    <dsp:sp modelId="{7D7E363B-65BC-4D17-A507-E3F955F6EDA9}">
      <dsp:nvSpPr>
        <dsp:cNvPr id="0" name=""/>
        <dsp:cNvSpPr/>
      </dsp:nvSpPr>
      <dsp:spPr>
        <a:xfrm rot="20700000">
          <a:off x="2867368" y="209060"/>
          <a:ext cx="1860427" cy="186042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/>
            <a:t>Zazielenienie</a:t>
          </a:r>
          <a:endParaRPr lang="pl-PL" sz="2400" kern="1200" dirty="0"/>
        </a:p>
      </dsp:txBody>
      <dsp:txXfrm rot="-20700000">
        <a:off x="3275414" y="617107"/>
        <a:ext cx="1044335" cy="1044335"/>
      </dsp:txXfrm>
    </dsp:sp>
    <dsp:sp modelId="{924971FC-DE38-4C57-902A-5ECB03007139}">
      <dsp:nvSpPr>
        <dsp:cNvPr id="0" name=""/>
        <dsp:cNvSpPr/>
      </dsp:nvSpPr>
      <dsp:spPr>
        <a:xfrm>
          <a:off x="3280897" y="1653032"/>
          <a:ext cx="3341872" cy="3341872"/>
        </a:xfrm>
        <a:prstGeom prst="circularArrow">
          <a:avLst>
            <a:gd name="adj1" fmla="val 4687"/>
            <a:gd name="adj2" fmla="val 299029"/>
            <a:gd name="adj3" fmla="val 2527952"/>
            <a:gd name="adj4" fmla="val 1583611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1ACF2-D7FF-45CD-A680-8B1B9FC8057B}">
      <dsp:nvSpPr>
        <dsp:cNvPr id="0" name=""/>
        <dsp:cNvSpPr/>
      </dsp:nvSpPr>
      <dsp:spPr>
        <a:xfrm>
          <a:off x="1294481" y="1346282"/>
          <a:ext cx="2428079" cy="242807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BA2B5-671E-477F-9CB9-33AB62AB2F76}">
      <dsp:nvSpPr>
        <dsp:cNvPr id="0" name=""/>
        <dsp:cNvSpPr/>
      </dsp:nvSpPr>
      <dsp:spPr>
        <a:xfrm>
          <a:off x="2428000" y="-163980"/>
          <a:ext cx="2617958" cy="261795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" name="Shape 1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733898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37918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77454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348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85637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720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 smtClean="0"/>
          </a:p>
        </p:txBody>
      </p:sp>
    </p:spTree>
    <p:extLst>
      <p:ext uri="{BB962C8B-B14F-4D97-AF65-F5344CB8AC3E}">
        <p14:creationId xmlns:p14="http://schemas.microsoft.com/office/powerpoint/2010/main" val="2438909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="1" dirty="0" smtClean="0"/>
          </a:p>
        </p:txBody>
      </p:sp>
    </p:spTree>
    <p:extLst>
      <p:ext uri="{BB962C8B-B14F-4D97-AF65-F5344CB8AC3E}">
        <p14:creationId xmlns:p14="http://schemas.microsoft.com/office/powerpoint/2010/main" val="420977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0176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23527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4085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54546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rostokąt 8"/>
          <p:cNvSpPr/>
          <p:nvPr/>
        </p:nvSpPr>
        <p:spPr>
          <a:xfrm>
            <a:off x="1025524" y="1983572"/>
            <a:ext cx="8640765" cy="4316627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" name="Prostokąt 10"/>
          <p:cNvSpPr/>
          <p:nvPr/>
        </p:nvSpPr>
        <p:spPr>
          <a:xfrm>
            <a:off x="0" y="-1"/>
            <a:ext cx="4986339" cy="2693910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2" name="Obraz 12" descr="Obraz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5525" y="1983571"/>
            <a:ext cx="3959225" cy="720091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Tekst tytułowy"/>
          <p:cNvSpPr txBox="1">
            <a:spLocks noGrp="1"/>
          </p:cNvSpPr>
          <p:nvPr>
            <p:ph type="title"/>
          </p:nvPr>
        </p:nvSpPr>
        <p:spPr>
          <a:xfrm>
            <a:off x="1385877" y="3070226"/>
            <a:ext cx="7920116" cy="1087765"/>
          </a:xfrm>
          <a:prstGeom prst="rect">
            <a:avLst/>
          </a:prstGeom>
        </p:spPr>
        <p:txBody>
          <a:bodyPr/>
          <a:lstStyle>
            <a:lvl1pPr>
              <a:lnSpc>
                <a:spcPts val="4000"/>
              </a:lnSpc>
              <a:defRPr sz="3200"/>
            </a:lvl1pPr>
          </a:lstStyle>
          <a:p>
            <a:r>
              <a:t>Tekst tytułowy</a:t>
            </a:r>
          </a:p>
        </p:txBody>
      </p:sp>
      <p:sp>
        <p:nvSpPr>
          <p:cNvPr id="34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385887" y="4861793"/>
            <a:ext cx="7920038" cy="108000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500"/>
              </a:lnSpc>
              <a:buSzTx/>
              <a:buNone/>
              <a:defRPr sz="2800" b="1">
                <a:solidFill>
                  <a:srgbClr val="002073"/>
                </a:solidFill>
              </a:defRPr>
            </a:lvl1pPr>
            <a:lvl2pPr marL="0" indent="503971">
              <a:lnSpc>
                <a:spcPts val="3500"/>
              </a:lnSpc>
              <a:buSzTx/>
              <a:buNone/>
              <a:defRPr sz="2800" b="1">
                <a:solidFill>
                  <a:srgbClr val="002073"/>
                </a:solidFill>
              </a:defRPr>
            </a:lvl2pPr>
            <a:lvl3pPr marL="0" indent="1007943">
              <a:lnSpc>
                <a:spcPts val="3500"/>
              </a:lnSpc>
              <a:buSzTx/>
              <a:buNone/>
              <a:defRPr sz="2800" b="1">
                <a:solidFill>
                  <a:srgbClr val="002073"/>
                </a:solidFill>
              </a:defRPr>
            </a:lvl3pPr>
            <a:lvl4pPr marL="0" indent="1511914">
              <a:lnSpc>
                <a:spcPts val="3500"/>
              </a:lnSpc>
              <a:buSzTx/>
              <a:buNone/>
              <a:defRPr sz="2800" b="1">
                <a:solidFill>
                  <a:srgbClr val="002073"/>
                </a:solidFill>
              </a:defRPr>
            </a:lvl4pPr>
            <a:lvl5pPr marL="0" indent="2015886">
              <a:lnSpc>
                <a:spcPts val="3500"/>
              </a:lnSpc>
              <a:buSzTx/>
              <a:buNone/>
              <a:defRPr sz="2800" b="1">
                <a:solidFill>
                  <a:srgbClr val="002073"/>
                </a:solidFill>
              </a:defRPr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35" name="Obraz 5" descr="Obraz 5"/>
          <p:cNvPicPr>
            <a:picLocks noChangeAspect="1"/>
          </p:cNvPicPr>
          <p:nvPr/>
        </p:nvPicPr>
        <p:blipFill>
          <a:blip r:embed="rId3">
            <a:alphaModFix amt="55000"/>
            <a:extLst/>
          </a:blip>
          <a:stretch>
            <a:fillRect/>
          </a:stretch>
        </p:blipFill>
        <p:spPr>
          <a:xfrm>
            <a:off x="652757" y="1244366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raz 16" descr="Obraz 16"/>
          <p:cNvPicPr>
            <a:picLocks noChangeAspect="1"/>
          </p:cNvPicPr>
          <p:nvPr/>
        </p:nvPicPr>
        <p:blipFill>
          <a:blip r:embed="rId4">
            <a:alphaModFix amt="55000"/>
            <a:extLst/>
          </a:blip>
          <a:stretch>
            <a:fillRect/>
          </a:stretch>
        </p:blipFill>
        <p:spPr>
          <a:xfrm>
            <a:off x="1365250" y="545866"/>
            <a:ext cx="381000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raz 18" descr="Obraz 18"/>
          <p:cNvPicPr>
            <a:picLocks noChangeAspect="1"/>
          </p:cNvPicPr>
          <p:nvPr/>
        </p:nvPicPr>
        <p:blipFill>
          <a:blip r:embed="rId5">
            <a:alphaModFix amt="55000"/>
            <a:extLst/>
          </a:blip>
          <a:stretch>
            <a:fillRect/>
          </a:stretch>
        </p:blipFill>
        <p:spPr>
          <a:xfrm>
            <a:off x="1380510" y="1244366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raz 20" descr="Obraz 20"/>
          <p:cNvPicPr>
            <a:picLocks noChangeAspect="1"/>
          </p:cNvPicPr>
          <p:nvPr/>
        </p:nvPicPr>
        <p:blipFill>
          <a:blip r:embed="rId6">
            <a:alphaModFix amt="55000"/>
            <a:extLst/>
          </a:blip>
          <a:stretch>
            <a:fillRect/>
          </a:stretch>
        </p:blipFill>
        <p:spPr>
          <a:xfrm>
            <a:off x="4265786" y="538287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raz 22" descr="Obraz 22"/>
          <p:cNvPicPr>
            <a:picLocks noChangeAspect="1"/>
          </p:cNvPicPr>
          <p:nvPr/>
        </p:nvPicPr>
        <p:blipFill>
          <a:blip r:embed="rId7">
            <a:alphaModFix amt="55000"/>
            <a:extLst/>
          </a:blip>
          <a:stretch>
            <a:fillRect/>
          </a:stretch>
        </p:blipFill>
        <p:spPr>
          <a:xfrm>
            <a:off x="644525" y="545866"/>
            <a:ext cx="381000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raz 24" descr="Obraz 24"/>
          <p:cNvPicPr>
            <a:picLocks noChangeAspect="1"/>
          </p:cNvPicPr>
          <p:nvPr/>
        </p:nvPicPr>
        <p:blipFill>
          <a:blip r:embed="rId8">
            <a:alphaModFix amt="55000"/>
            <a:extLst/>
          </a:blip>
          <a:stretch>
            <a:fillRect/>
          </a:stretch>
        </p:blipFill>
        <p:spPr>
          <a:xfrm>
            <a:off x="2104293" y="1254829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raz 26" descr="Obraz 26"/>
          <p:cNvPicPr>
            <a:picLocks noChangeAspect="1"/>
          </p:cNvPicPr>
          <p:nvPr/>
        </p:nvPicPr>
        <p:blipFill>
          <a:blip r:embed="rId9">
            <a:alphaModFix amt="55000"/>
            <a:extLst/>
          </a:blip>
          <a:stretch>
            <a:fillRect/>
          </a:stretch>
        </p:blipFill>
        <p:spPr>
          <a:xfrm>
            <a:off x="2814636" y="543567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raz 28" descr="Obraz 28"/>
          <p:cNvPicPr>
            <a:picLocks noChangeAspect="1"/>
          </p:cNvPicPr>
          <p:nvPr/>
        </p:nvPicPr>
        <p:blipFill>
          <a:blip r:embed="rId10">
            <a:alphaModFix amt="55000"/>
            <a:extLst/>
          </a:blip>
          <a:stretch>
            <a:fillRect/>
          </a:stretch>
        </p:blipFill>
        <p:spPr>
          <a:xfrm>
            <a:off x="3537017" y="535269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raz 30" descr="Obraz 30"/>
          <p:cNvPicPr>
            <a:picLocks noChangeAspect="1"/>
          </p:cNvPicPr>
          <p:nvPr/>
        </p:nvPicPr>
        <p:blipFill>
          <a:blip r:embed="rId11">
            <a:alphaModFix amt="55000"/>
            <a:extLst/>
          </a:blip>
          <a:stretch>
            <a:fillRect/>
          </a:stretch>
        </p:blipFill>
        <p:spPr>
          <a:xfrm>
            <a:off x="2092256" y="531095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raz 32" descr="Obraz 32"/>
          <p:cNvPicPr>
            <a:picLocks noChangeAspect="1"/>
          </p:cNvPicPr>
          <p:nvPr/>
        </p:nvPicPr>
        <p:blipFill>
          <a:blip r:embed="rId12">
            <a:alphaModFix amt="55000"/>
            <a:extLst/>
          </a:blip>
          <a:stretch>
            <a:fillRect/>
          </a:stretch>
        </p:blipFill>
        <p:spPr>
          <a:xfrm>
            <a:off x="3534802" y="1251986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raz 34" descr="Obraz 34"/>
          <p:cNvPicPr>
            <a:picLocks noChangeAspect="1"/>
          </p:cNvPicPr>
          <p:nvPr/>
        </p:nvPicPr>
        <p:blipFill>
          <a:blip r:embed="rId13">
            <a:alphaModFix amt="55000"/>
            <a:extLst/>
          </a:blip>
          <a:stretch>
            <a:fillRect/>
          </a:stretch>
        </p:blipFill>
        <p:spPr>
          <a:xfrm>
            <a:off x="4265612" y="1250548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Obraz 36" descr="Obraz 36"/>
          <p:cNvPicPr>
            <a:picLocks noChangeAspect="1"/>
          </p:cNvPicPr>
          <p:nvPr/>
        </p:nvPicPr>
        <p:blipFill>
          <a:blip r:embed="rId14">
            <a:alphaModFix amt="55000"/>
            <a:extLst/>
          </a:blip>
          <a:stretch>
            <a:fillRect/>
          </a:stretch>
        </p:blipFill>
        <p:spPr>
          <a:xfrm>
            <a:off x="2814636" y="1250548"/>
            <a:ext cx="381001" cy="381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PL-Pasek_FE-RGB-poziom.png" descr="PL-Pasek_FE-RGB-poziom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036581" y="6417194"/>
            <a:ext cx="8640764" cy="74192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5162338" y="6800556"/>
            <a:ext cx="2492164" cy="406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80" name="Treść - poziom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4"/>
              </a:buBlip>
            </a:lvl3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8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rostokąt 11"/>
          <p:cNvSpPr/>
          <p:nvPr/>
        </p:nvSpPr>
        <p:spPr>
          <a:xfrm>
            <a:off x="2465388" y="4500562"/>
            <a:ext cx="8226426" cy="1799637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8" name="Symbol zastępczy obrazu 10"/>
          <p:cNvSpPr>
            <a:spLocks noGrp="1"/>
          </p:cNvSpPr>
          <p:nvPr>
            <p:ph type="pic" idx="21"/>
          </p:nvPr>
        </p:nvSpPr>
        <p:spPr>
          <a:xfrm>
            <a:off x="1025524" y="0"/>
            <a:ext cx="8640765" cy="522128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pic>
        <p:nvPicPr>
          <p:cNvPr id="129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6975" y="4500562"/>
            <a:ext cx="3959225" cy="720091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Tekst tytułowy"/>
          <p:cNvSpPr txBox="1">
            <a:spLocks noGrp="1"/>
          </p:cNvSpPr>
          <p:nvPr>
            <p:ph type="title"/>
          </p:nvPr>
        </p:nvSpPr>
        <p:spPr>
          <a:xfrm>
            <a:off x="2825750" y="5593629"/>
            <a:ext cx="7559675" cy="705573"/>
          </a:xfrm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pic>
        <p:nvPicPr>
          <p:cNvPr id="131" name="PL-Pasek_FE-RGB-poziom.png" descr="PL-Pasek_FE-RGB-pozi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6581" y="6417193"/>
            <a:ext cx="8640764" cy="74192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5162338" y="6800556"/>
            <a:ext cx="2492164" cy="406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9"/>
          <p:cNvSpPr/>
          <p:nvPr/>
        </p:nvSpPr>
        <p:spPr>
          <a:xfrm>
            <a:off x="1025870" y="-1"/>
            <a:ext cx="1080743" cy="17939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Prostokąt 11"/>
          <p:cNvSpPr/>
          <p:nvPr/>
        </p:nvSpPr>
        <p:spPr>
          <a:xfrm>
            <a:off x="2106611" y="-1"/>
            <a:ext cx="7559294" cy="17939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Prostokąt 6"/>
          <p:cNvSpPr/>
          <p:nvPr/>
        </p:nvSpPr>
        <p:spPr>
          <a:xfrm>
            <a:off x="8585545" y="7380288"/>
            <a:ext cx="1080743" cy="17938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Tekst tytułowy"/>
          <p:cNvSpPr txBox="1">
            <a:spLocks noGrp="1"/>
          </p:cNvSpPr>
          <p:nvPr>
            <p:ph type="title"/>
          </p:nvPr>
        </p:nvSpPr>
        <p:spPr>
          <a:xfrm>
            <a:off x="1025525" y="899835"/>
            <a:ext cx="8640382" cy="1080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Tekst tytułowy</a:t>
            </a:r>
          </a:p>
        </p:txBody>
      </p:sp>
      <p:sp>
        <p:nvSpPr>
          <p:cNvPr id="6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1025906" y="1979836"/>
            <a:ext cx="8640383" cy="4680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>
              <a:buBlip>
                <a:blip r:embed="rId5"/>
              </a:buBlip>
            </a:lvl1pPr>
            <a:lvl2pPr>
              <a:buBlip>
                <a:blip r:embed="rId6"/>
              </a:buBlip>
            </a:lvl2pPr>
            <a:lvl3pPr>
              <a:buBlip>
                <a:blip r:embed="rId7"/>
              </a:buBlip>
            </a:lvl3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9507268" y="7020936"/>
            <a:ext cx="157932" cy="1778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00207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8" r:id="rId3"/>
  </p:sldLayoutIdLst>
  <p:transition spd="med"/>
  <p:txStyles>
    <p:titleStyle>
      <a:lvl1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1pPr>
      <a:lvl2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2pPr>
      <a:lvl3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3pPr>
      <a:lvl4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4pPr>
      <a:lvl5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5pPr>
      <a:lvl6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6pPr>
      <a:lvl7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7pPr>
      <a:lvl8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8pPr>
      <a:lvl9pPr marL="0" marR="0" indent="0" algn="l" defTabSz="1007943" rtl="0" latinLnBrk="0">
        <a:lnSpc>
          <a:spcPts val="36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rgbClr val="002073"/>
          </a:solidFill>
          <a:uFillTx/>
          <a:latin typeface="Open Sans"/>
          <a:ea typeface="Open Sans"/>
          <a:cs typeface="Open Sans"/>
          <a:sym typeface="Open Sans"/>
        </a:defRPr>
      </a:lvl9pPr>
    </p:titleStyle>
    <p:bodyStyle>
      <a:lvl1pPr marL="251985" marR="0" indent="-251985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Blip>
          <a:blip r:embed="rId5"/>
        </a:buBlip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1pPr>
      <a:lvl2pPr marL="755957" marR="0" indent="-251986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Blip>
          <a:blip r:embed="rId6"/>
        </a:buBlip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2pPr>
      <a:lvl3pPr marL="1259929" marR="0" indent="-251985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Blip>
          <a:blip r:embed="rId7"/>
        </a:buBlip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3pPr>
      <a:lvl4pPr marL="1763900" marR="0" indent="-251985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4pPr>
      <a:lvl5pPr marL="2267872" marR="0" indent="-251985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5pPr>
      <a:lvl6pPr marL="2758581" marR="0" indent="-238723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6pPr>
      <a:lvl7pPr marL="3262552" marR="0" indent="-238723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7pPr>
      <a:lvl8pPr marL="3766524" marR="0" indent="-238723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8pPr>
      <a:lvl9pPr marL="4270495" marR="0" indent="-238723" algn="l" defTabSz="1007943" rtl="0" latinLnBrk="0">
        <a:lnSpc>
          <a:spcPts val="2400"/>
        </a:lnSpc>
        <a:spcBef>
          <a:spcPts val="11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Open Sans"/>
          <a:ea typeface="Open Sans"/>
          <a:cs typeface="Open Sans"/>
          <a:sym typeface="Open Sans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www.gov.pl/web/ncb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arp.gov.pl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ytuł 3"/>
          <p:cNvSpPr txBox="1">
            <a:spLocks noGrp="1"/>
          </p:cNvSpPr>
          <p:nvPr>
            <p:ph type="title"/>
          </p:nvPr>
        </p:nvSpPr>
        <p:spPr>
          <a:xfrm>
            <a:off x="1385809" y="2946240"/>
            <a:ext cx="8037160" cy="16567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dirty="0"/>
              <a:t>Fundusze Europejskie </a:t>
            </a:r>
            <a:r>
              <a:rPr lang="pl-PL"/>
              <a:t>na </a:t>
            </a:r>
            <a:r>
              <a:rPr lang="pl-PL" smtClean="0"/>
              <a:t>rozwój </a:t>
            </a:r>
            <a:r>
              <a:rPr lang="pl-PL" dirty="0" smtClean="0"/>
              <a:t>przedsiębiorczości</a:t>
            </a:r>
            <a:endParaRPr dirty="0"/>
          </a:p>
        </p:txBody>
      </p:sp>
      <p:sp>
        <p:nvSpPr>
          <p:cNvPr id="142" name="Podtytuł 4"/>
          <p:cNvSpPr txBox="1">
            <a:spLocks noGrp="1"/>
          </p:cNvSpPr>
          <p:nvPr>
            <p:ph type="body" sz="quarter" idx="1"/>
          </p:nvPr>
        </p:nvSpPr>
        <p:spPr>
          <a:xfrm>
            <a:off x="1406632" y="4602997"/>
            <a:ext cx="7920038" cy="1080001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pl-PL" sz="7200" dirty="0" smtClean="0">
                <a:solidFill>
                  <a:srgbClr val="002060"/>
                </a:solidFill>
                <a:cs typeface="Arial" panose="020B0604020202020204" pitchFamily="34" charset="0"/>
              </a:rPr>
              <a:t>Bartłomiej Gąciarz</a:t>
            </a:r>
          </a:p>
          <a:p>
            <a:r>
              <a:rPr lang="pl-PL" sz="7200" dirty="0" smtClean="0"/>
              <a:t>Główny </a:t>
            </a:r>
            <a:r>
              <a:rPr lang="pl-PL" sz="7200" dirty="0"/>
              <a:t>Punkt Informacyjny Funduszy Europejskich w </a:t>
            </a:r>
            <a:r>
              <a:rPr lang="pl-PL" sz="7200" dirty="0" smtClean="0"/>
              <a:t>Krakowie</a:t>
            </a:r>
          </a:p>
          <a:p>
            <a:r>
              <a:rPr lang="pl-PL" sz="7200" dirty="0" smtClean="0"/>
              <a:t>Urząd Marszałkowski Województwa Małopolskiego</a:t>
            </a:r>
            <a:r>
              <a:rPr lang="pl-PL" dirty="0"/>
              <a:t/>
            </a:r>
            <a:br>
              <a:rPr lang="pl-PL" dirty="0"/>
            </a:br>
            <a:endParaRPr dirty="0"/>
          </a:p>
        </p:txBody>
      </p:sp>
      <p:pic>
        <p:nvPicPr>
          <p:cNvPr id="4" name="Obraz 3" descr="Zestawienie logotypów: Pomoc Techniczna dla Funduszy Europejskich, barwy RP, znak UE z napisem dofinansowane przez Unię Europejską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389" y="6282409"/>
            <a:ext cx="8703884" cy="115239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4"/>
          <p:cNvSpPr txBox="1">
            <a:spLocks/>
          </p:cNvSpPr>
          <p:nvPr/>
        </p:nvSpPr>
        <p:spPr>
          <a:xfrm>
            <a:off x="990077" y="1611495"/>
            <a:ext cx="9184070" cy="155721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pl-PL" sz="4000" b="0" dirty="0"/>
              <a:t>Fundusze Europejskie </a:t>
            </a:r>
            <a:r>
              <a:rPr lang="pl-PL" sz="4000" b="0" dirty="0" smtClean="0"/>
              <a:t/>
            </a:r>
            <a:br>
              <a:rPr lang="pl-PL" sz="4000" b="0" dirty="0" smtClean="0"/>
            </a:br>
            <a:r>
              <a:rPr lang="pl-PL" sz="4000" b="0" dirty="0" smtClean="0"/>
              <a:t>dla Nowoczesnej Gospodarki (FENG)</a:t>
            </a:r>
            <a:endParaRPr lang="pl-PL" sz="4000" b="0" dirty="0"/>
          </a:p>
        </p:txBody>
      </p:sp>
    </p:spTree>
    <p:extLst>
      <p:ext uri="{BB962C8B-B14F-4D97-AF65-F5344CB8AC3E}">
        <p14:creationId xmlns:p14="http://schemas.microsoft.com/office/powerpoint/2010/main" val="2630048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/>
          <a:srcRect l="6264" t="65336" r="9489" b="3712"/>
          <a:stretch/>
        </p:blipFill>
        <p:spPr>
          <a:xfrm>
            <a:off x="1025525" y="1579402"/>
            <a:ext cx="8488182" cy="1754157"/>
          </a:xfrm>
          <a:prstGeom prst="rect">
            <a:avLst/>
          </a:prstGeo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25525" y="372893"/>
            <a:ext cx="9094868" cy="1080003"/>
          </a:xfrm>
        </p:spPr>
        <p:txBody>
          <a:bodyPr>
            <a:normAutofit/>
          </a:bodyPr>
          <a:lstStyle/>
          <a:p>
            <a:r>
              <a:rPr lang="pl-PL" sz="3200" dirty="0" smtClean="0"/>
              <a:t>Fundusze Europejskie dla Nowoczesnej Gospodarki</a:t>
            </a:r>
            <a:endParaRPr lang="pl-PL" sz="3200" dirty="0"/>
          </a:p>
        </p:txBody>
      </p:sp>
      <p:sp>
        <p:nvSpPr>
          <p:cNvPr id="6" name="AutoShape 2" descr="Dzwonek"/>
          <p:cNvSpPr>
            <a:spLocks noChangeAspect="1" noChangeArrowheads="1"/>
          </p:cNvSpPr>
          <p:nvPr/>
        </p:nvSpPr>
        <p:spPr bwMode="auto">
          <a:xfrm>
            <a:off x="3490133" y="458539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" name="Symbol zastępczy zawartości 5"/>
          <p:cNvSpPr txBox="1">
            <a:spLocks noGrp="1"/>
          </p:cNvSpPr>
          <p:nvPr>
            <p:ph type="body" idx="1"/>
          </p:nvPr>
        </p:nvSpPr>
        <p:spPr>
          <a:xfrm>
            <a:off x="1025525" y="3671982"/>
            <a:ext cx="9094868" cy="213163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pl-PL" altLang="pl-PL" sz="4000" b="1" dirty="0">
                <a:solidFill>
                  <a:srgbClr val="002060"/>
                </a:solidFill>
                <a:cs typeface="Calibri" panose="020F0502020204030204" pitchFamily="34" charset="0"/>
              </a:rPr>
              <a:t>Ścieżka Smart</a:t>
            </a:r>
          </a:p>
          <a:p>
            <a:pPr marL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pl-PL" altLang="pl-PL" sz="2000" dirty="0">
                <a:cs typeface="Calibri" panose="020F0502020204030204" pitchFamily="34" charset="0"/>
              </a:rPr>
              <a:t>  </a:t>
            </a:r>
            <a:endParaRPr lang="pl-PL" altLang="pl-PL" sz="700" dirty="0">
              <a:solidFill>
                <a:schemeClr val="tx1"/>
              </a:solidFill>
            </a:endParaRPr>
          </a:p>
          <a:p>
            <a:pPr marL="0" lvl="0" indent="0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pl-PL" altLang="pl-PL" sz="2400" dirty="0" smtClean="0">
                <a:solidFill>
                  <a:srgbClr val="002060"/>
                </a:solidFill>
                <a:cs typeface="Calibri" panose="020F0502020204030204" pitchFamily="34" charset="0"/>
              </a:rPr>
              <a:t>Zwiększenie </a:t>
            </a:r>
            <a:r>
              <a:rPr lang="pl-PL" altLang="pl-PL" sz="2400" dirty="0">
                <a:solidFill>
                  <a:srgbClr val="002060"/>
                </a:solidFill>
                <a:cs typeface="Calibri" panose="020F0502020204030204" pitchFamily="34" charset="0"/>
              </a:rPr>
              <a:t>zdolności </a:t>
            </a:r>
            <a:r>
              <a:rPr lang="pl-PL" altLang="pl-PL" sz="2400" dirty="0" smtClean="0">
                <a:solidFill>
                  <a:srgbClr val="002060"/>
                </a:solidFill>
                <a:cs typeface="Calibri" panose="020F0502020204030204" pitchFamily="34" charset="0"/>
              </a:rPr>
              <a:t>badawczych i </a:t>
            </a:r>
            <a:r>
              <a:rPr lang="pl-PL" altLang="pl-PL" sz="2400" dirty="0">
                <a:solidFill>
                  <a:srgbClr val="002060"/>
                </a:solidFill>
                <a:cs typeface="Calibri" panose="020F0502020204030204" pitchFamily="34" charset="0"/>
              </a:rPr>
              <a:t>innowacyjnych przedsiębiorstw </a:t>
            </a:r>
            <a:r>
              <a:rPr lang="pl-PL" altLang="pl-PL" sz="2400" dirty="0" smtClean="0">
                <a:solidFill>
                  <a:srgbClr val="002060"/>
                </a:solidFill>
                <a:cs typeface="Calibri" panose="020F0502020204030204" pitchFamily="34" charset="0"/>
              </a:rPr>
              <a:t>ukierunkowanych </a:t>
            </a:r>
            <a:r>
              <a:rPr lang="pl-PL" altLang="pl-PL" sz="2400" dirty="0">
                <a:solidFill>
                  <a:srgbClr val="002060"/>
                </a:solidFill>
                <a:cs typeface="Calibri" panose="020F0502020204030204" pitchFamily="34" charset="0"/>
              </a:rPr>
              <a:t>na </a:t>
            </a:r>
            <a:r>
              <a:rPr lang="pl-PL" altLang="pl-PL" sz="2400" b="1" dirty="0" smtClean="0">
                <a:solidFill>
                  <a:srgbClr val="002060"/>
                </a:solidFill>
                <a:cs typeface="Calibri" panose="020F0502020204030204" pitchFamily="34" charset="0"/>
              </a:rPr>
              <a:t>wdrażanie innowacji </a:t>
            </a:r>
            <a:r>
              <a:rPr lang="pl-PL" altLang="pl-PL" sz="2400" dirty="0" smtClean="0">
                <a:solidFill>
                  <a:srgbClr val="002060"/>
                </a:solidFill>
                <a:cs typeface="Calibri" panose="020F0502020204030204" pitchFamily="34" charset="0"/>
              </a:rPr>
              <a:t>oraz </a:t>
            </a:r>
            <a:r>
              <a:rPr lang="pl-PL" altLang="pl-PL" sz="2400" b="1" dirty="0" smtClean="0">
                <a:solidFill>
                  <a:srgbClr val="002060"/>
                </a:solidFill>
                <a:cs typeface="Calibri" panose="020F0502020204030204" pitchFamily="34" charset="0"/>
              </a:rPr>
              <a:t>transformację cyfrową i zieloną przedsiębiorstw</a:t>
            </a:r>
            <a:r>
              <a:rPr lang="pl-PL" altLang="pl-PL" sz="2400" dirty="0" smtClean="0">
                <a:solidFill>
                  <a:srgbClr val="002060"/>
                </a:solidFill>
                <a:cs typeface="Calibri" panose="020F0502020204030204" pitchFamily="34" charset="0"/>
              </a:rPr>
              <a:t>, </a:t>
            </a:r>
            <a:r>
              <a:rPr lang="pl-PL" altLang="pl-PL" sz="2400" dirty="0">
                <a:solidFill>
                  <a:srgbClr val="002060"/>
                </a:solidFill>
                <a:cs typeface="Calibri" panose="020F0502020204030204" pitchFamily="34" charset="0"/>
              </a:rPr>
              <a:t>jak również </a:t>
            </a: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internacjonalizację przedsiębiorstw </a:t>
            </a:r>
            <a:r>
              <a:rPr lang="pl-PL" altLang="pl-PL" sz="2400" dirty="0">
                <a:solidFill>
                  <a:srgbClr val="002060"/>
                </a:solidFill>
                <a:cs typeface="Calibri" panose="020F0502020204030204" pitchFamily="34" charset="0"/>
              </a:rPr>
              <a:t>i </a:t>
            </a: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wzrost kompetencji kadr</a:t>
            </a:r>
            <a:r>
              <a:rPr lang="pl-PL" altLang="pl-PL" sz="2400" dirty="0">
                <a:solidFill>
                  <a:srgbClr val="002060"/>
                </a:solidFill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75068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17921" y="339653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3200" dirty="0" smtClean="0"/>
              <a:t>Projekt modułowy  </a:t>
            </a:r>
            <a:br>
              <a:rPr lang="pl-PL" sz="3200" dirty="0" smtClean="0"/>
            </a:b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b="0" dirty="0" smtClean="0"/>
              <a:t>1 projekt</a:t>
            </a:r>
            <a:br>
              <a:rPr lang="pl-PL" sz="3200" b="0" dirty="0" smtClean="0"/>
            </a:br>
            <a:r>
              <a:rPr lang="pl-PL" sz="3200" b="0" dirty="0" smtClean="0"/>
              <a:t>= wiele etapów</a:t>
            </a:r>
            <a:endParaRPr sz="3200" b="0" dirty="0"/>
          </a:p>
        </p:txBody>
      </p:sp>
      <p:graphicFrame>
        <p:nvGraphicFramePr>
          <p:cNvPr id="23" name="Diagram 22"/>
          <p:cNvGraphicFramePr/>
          <p:nvPr>
            <p:extLst/>
          </p:nvPr>
        </p:nvGraphicFramePr>
        <p:xfrm>
          <a:off x="2537836" y="950084"/>
          <a:ext cx="7120467" cy="4746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Obraz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3795" y="1283954"/>
            <a:ext cx="1865538" cy="1865538"/>
          </a:xfrm>
          <a:prstGeom prst="rect">
            <a:avLst/>
          </a:prstGeom>
        </p:spPr>
      </p:pic>
      <p:grpSp>
        <p:nvGrpSpPr>
          <p:cNvPr id="28" name="Grupa 27"/>
          <p:cNvGrpSpPr/>
          <p:nvPr/>
        </p:nvGrpSpPr>
        <p:grpSpPr>
          <a:xfrm>
            <a:off x="1388962" y="3404059"/>
            <a:ext cx="2689981" cy="2561804"/>
            <a:chOff x="3322884" y="2136140"/>
            <a:chExt cx="2610837" cy="2610837"/>
          </a:xfrm>
        </p:grpSpPr>
        <p:sp>
          <p:nvSpPr>
            <p:cNvPr id="29" name="Kształt 28"/>
            <p:cNvSpPr/>
            <p:nvPr/>
          </p:nvSpPr>
          <p:spPr>
            <a:xfrm>
              <a:off x="3322884" y="2136140"/>
              <a:ext cx="2610837" cy="2610837"/>
            </a:xfrm>
            <a:prstGeom prst="gear9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Kształt 4"/>
            <p:cNvSpPr/>
            <p:nvPr/>
          </p:nvSpPr>
          <p:spPr>
            <a:xfrm>
              <a:off x="3850353" y="3080965"/>
              <a:ext cx="1561048" cy="1342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3200" kern="1200" dirty="0" smtClean="0"/>
                <a:t>Infrastruktura B+R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3200" kern="1200" dirty="0"/>
            </a:p>
          </p:txBody>
        </p:sp>
      </p:grpSp>
      <p:sp>
        <p:nvSpPr>
          <p:cNvPr id="26" name="Prostokąt 25"/>
          <p:cNvSpPr/>
          <p:nvPr/>
        </p:nvSpPr>
        <p:spPr>
          <a:xfrm>
            <a:off x="7909665" y="1783365"/>
            <a:ext cx="121379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2800" dirty="0" err="1" smtClean="0">
                <a:solidFill>
                  <a:schemeClr val="bg1"/>
                </a:solidFill>
              </a:rPr>
              <a:t>Kompe</a:t>
            </a:r>
            <a:r>
              <a:rPr lang="pl-PL" sz="2800" dirty="0" smtClean="0">
                <a:solidFill>
                  <a:schemeClr val="bg1"/>
                </a:solidFill>
              </a:rPr>
              <a:t/>
            </a:r>
            <a:br>
              <a:rPr lang="pl-PL" sz="2800" dirty="0" smtClean="0">
                <a:solidFill>
                  <a:schemeClr val="bg1"/>
                </a:solidFill>
              </a:rPr>
            </a:br>
            <a:r>
              <a:rPr lang="pl-PL" sz="2800" dirty="0" err="1" smtClean="0">
                <a:solidFill>
                  <a:schemeClr val="bg1"/>
                </a:solidFill>
              </a:rPr>
              <a:t>tencje</a:t>
            </a:r>
            <a:endParaRPr lang="pl-PL" sz="2800" dirty="0">
              <a:solidFill>
                <a:schemeClr val="bg1"/>
              </a:solidFill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7187876" y="5220182"/>
            <a:ext cx="2071870" cy="2053387"/>
            <a:chOff x="1803851" y="1519032"/>
            <a:chExt cx="1898791" cy="1898791"/>
          </a:xfrm>
        </p:grpSpPr>
        <p:sp>
          <p:nvSpPr>
            <p:cNvPr id="33" name="Kształt 32"/>
            <p:cNvSpPr/>
            <p:nvPr/>
          </p:nvSpPr>
          <p:spPr>
            <a:xfrm>
              <a:off x="1803851" y="1519032"/>
              <a:ext cx="1898791" cy="1898791"/>
            </a:xfrm>
            <a:prstGeom prst="gear6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Kształt 4"/>
            <p:cNvSpPr/>
            <p:nvPr/>
          </p:nvSpPr>
          <p:spPr>
            <a:xfrm>
              <a:off x="2281877" y="1999947"/>
              <a:ext cx="954025" cy="9369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400" kern="1200" dirty="0" err="1" smtClean="0"/>
                <a:t>Internacjonali</a:t>
              </a:r>
              <a:r>
                <a:rPr lang="pl-PL" sz="2400" kern="1200" dirty="0" smtClean="0"/>
                <a:t/>
              </a:r>
              <a:br>
                <a:rPr lang="pl-PL" sz="2400" kern="1200" dirty="0" smtClean="0"/>
              </a:br>
              <a:r>
                <a:rPr lang="pl-PL" sz="2400" kern="1200" dirty="0" err="1" smtClean="0"/>
                <a:t>zacja</a:t>
              </a:r>
              <a:endParaRPr lang="pl-PL" sz="2400" kern="1200" dirty="0"/>
            </a:p>
          </p:txBody>
        </p:sp>
      </p:grpSp>
      <p:sp>
        <p:nvSpPr>
          <p:cNvPr id="36" name="Strzałka kolista 35"/>
          <p:cNvSpPr/>
          <p:nvPr/>
        </p:nvSpPr>
        <p:spPr>
          <a:xfrm>
            <a:off x="-844484" y="3323573"/>
            <a:ext cx="4685342" cy="5151100"/>
          </a:xfrm>
          <a:prstGeom prst="circularArrow">
            <a:avLst>
              <a:gd name="adj1" fmla="val 4687"/>
              <a:gd name="adj2" fmla="val 299029"/>
              <a:gd name="adj3" fmla="val 2527952"/>
              <a:gd name="adj4" fmla="val 15836116"/>
              <a:gd name="adj5" fmla="val 5469"/>
            </a:avLst>
          </a:prstGeom>
          <a:scene3d>
            <a:camera prst="orthographicFront">
              <a:rot lat="1200000" lon="11400000" rev="3600000"/>
            </a:camera>
            <a:lightRig rig="threePt" dir="t"/>
          </a:scene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Strzałka kolista 36"/>
          <p:cNvSpPr/>
          <p:nvPr/>
        </p:nvSpPr>
        <p:spPr>
          <a:xfrm rot="7604710">
            <a:off x="7207583" y="745685"/>
            <a:ext cx="2617958" cy="2617958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8" name="Grupa 37"/>
          <p:cNvGrpSpPr/>
          <p:nvPr/>
        </p:nvGrpSpPr>
        <p:grpSpPr>
          <a:xfrm>
            <a:off x="3706057" y="4526044"/>
            <a:ext cx="2610837" cy="2610837"/>
            <a:chOff x="3322884" y="2136140"/>
            <a:chExt cx="2610837" cy="2610837"/>
          </a:xfrm>
        </p:grpSpPr>
        <p:sp>
          <p:nvSpPr>
            <p:cNvPr id="39" name="Kształt 38"/>
            <p:cNvSpPr/>
            <p:nvPr/>
          </p:nvSpPr>
          <p:spPr>
            <a:xfrm>
              <a:off x="3322884" y="2136140"/>
              <a:ext cx="2610837" cy="2610837"/>
            </a:xfrm>
            <a:prstGeom prst="gear9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Kształt 4"/>
            <p:cNvSpPr/>
            <p:nvPr/>
          </p:nvSpPr>
          <p:spPr>
            <a:xfrm>
              <a:off x="3847778" y="2747716"/>
              <a:ext cx="1561049" cy="1342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700" kern="1200" dirty="0" smtClean="0"/>
                <a:t>Prace B+R</a:t>
              </a:r>
              <a:endParaRPr lang="pl-PL" sz="2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9216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46947" y="713796"/>
            <a:ext cx="8640382" cy="108000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sz="3200" dirty="0" smtClean="0"/>
              <a:t>Moduły</a:t>
            </a:r>
            <a:endParaRPr sz="32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 bwMode="auto">
          <a:xfrm>
            <a:off x="5264693" y="5688776"/>
            <a:ext cx="4699018" cy="134930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565" tIns="37783" rIns="75565" bIns="37783" numCol="1" anchor="t" anchorCtr="0" compatLnSpc="1">
            <a:prstTxWarp prst="textNoShape">
              <a:avLst/>
            </a:prstTxWarp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930"/>
              </a:spcBef>
              <a:buNone/>
            </a:pPr>
            <a:r>
              <a:rPr lang="pl-PL" altLang="pl-PL" sz="2800" b="1" dirty="0" smtClean="0">
                <a:ln>
                  <a:solidFill>
                    <a:schemeClr val="lt1">
                      <a:hueOff val="0"/>
                      <a:satOff val="0"/>
                      <a:lumOff val="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Duże przedsiębiorstwa:</a:t>
            </a:r>
          </a:p>
          <a:p>
            <a:pPr marL="0" indent="0" hangingPunct="1">
              <a:lnSpc>
                <a:spcPct val="100000"/>
              </a:lnSpc>
              <a:spcBef>
                <a:spcPts val="930"/>
              </a:spcBef>
              <a:buNone/>
            </a:pPr>
            <a:r>
              <a:rPr lang="pl-PL" altLang="pl-PL" sz="2800" b="1" dirty="0" smtClean="0">
                <a:ln>
                  <a:solidFill>
                    <a:schemeClr val="lt1">
                      <a:hueOff val="0"/>
                      <a:satOff val="0"/>
                      <a:lumOff val="0"/>
                    </a:schemeClr>
                  </a:solidFill>
                </a:ln>
                <a:solidFill>
                  <a:srgbClr val="002060"/>
                </a:solidFill>
                <a:cs typeface="Calibri" panose="020F0502020204030204" pitchFamily="34" charset="0"/>
              </a:rPr>
              <a:t>Obowiązkowy moduł B+R</a:t>
            </a:r>
            <a:endParaRPr lang="pl-PL" altLang="pl-PL" sz="2000" b="1" dirty="0" smtClean="0">
              <a:ln>
                <a:solidFill>
                  <a:schemeClr val="lt1">
                    <a:hueOff val="0"/>
                    <a:satOff val="0"/>
                    <a:lumOff val="0"/>
                  </a:schemeClr>
                </a:solidFill>
              </a:ln>
              <a:solidFill>
                <a:srgbClr val="002060"/>
              </a:solidFill>
              <a:cs typeface="Calibri" panose="020F0502020204030204" pitchFamily="34" charset="0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1046947" y="1654713"/>
            <a:ext cx="6790256" cy="6191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defTabSz="265643" hangingPunct="1">
              <a:lnSpc>
                <a:spcPct val="100000"/>
              </a:lnSpc>
              <a:buFont typeface="Wingdings" panose="05000000000000000000" pitchFamily="2" charset="2"/>
              <a:buChar char="q"/>
              <a:defRPr/>
            </a:pPr>
            <a:r>
              <a:rPr lang="pl-PL" sz="2400" b="1" dirty="0" smtClean="0">
                <a:solidFill>
                  <a:srgbClr val="002060"/>
                </a:solidFill>
                <a:cs typeface="Calibri" panose="020F0502020204030204" pitchFamily="34" charset="0"/>
              </a:rPr>
              <a:t>prace B+R </a:t>
            </a:r>
          </a:p>
          <a:p>
            <a:pPr marL="0" indent="0" defTabSz="265643" hangingPunct="1">
              <a:lnSpc>
                <a:spcPct val="100000"/>
              </a:lnSpc>
              <a:buNone/>
              <a:defRPr/>
            </a:pPr>
            <a:r>
              <a:rPr lang="pl-PL" sz="2400" b="1" dirty="0" smtClean="0">
                <a:solidFill>
                  <a:srgbClr val="002060"/>
                </a:solidFill>
                <a:cs typeface="Calibri" panose="020F0502020204030204" pitchFamily="34" charset="0"/>
              </a:rPr>
              <a:t>lub</a:t>
            </a:r>
          </a:p>
          <a:p>
            <a:pPr hangingPunct="1">
              <a:lnSpc>
                <a:spcPct val="100000"/>
              </a:lnSpc>
              <a:spcBef>
                <a:spcPts val="930"/>
              </a:spcBef>
              <a:buFont typeface="Wingdings" panose="05000000000000000000" pitchFamily="2" charset="2"/>
              <a:buChar char="q"/>
            </a:pPr>
            <a:r>
              <a:rPr lang="pl-PL" altLang="pl-PL" sz="2400" b="1" dirty="0" smtClean="0">
                <a:solidFill>
                  <a:srgbClr val="002060"/>
                </a:solidFill>
                <a:cs typeface="Calibri" panose="020F0502020204030204" pitchFamily="34" charset="0"/>
              </a:rPr>
              <a:t> wdrożenie </a:t>
            </a: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innowacji</a:t>
            </a:r>
          </a:p>
          <a:p>
            <a:pPr hangingPunct="1">
              <a:lnSpc>
                <a:spcPct val="100000"/>
              </a:lnSpc>
              <a:spcBef>
                <a:spcPts val="930"/>
              </a:spcBef>
              <a:buFont typeface="Wingdings" panose="05000000000000000000" pitchFamily="2" charset="2"/>
              <a:buChar char="q"/>
            </a:pPr>
            <a:endParaRPr lang="pl-PL" altLang="pl-PL" sz="2400" b="1" dirty="0" smtClean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hangingPunct="1">
              <a:lnSpc>
                <a:spcPct val="100000"/>
              </a:lnSpc>
              <a:spcBef>
                <a:spcPts val="930"/>
              </a:spcBef>
              <a:buFont typeface="Wingdings" panose="05000000000000000000" pitchFamily="2" charset="2"/>
              <a:buChar char="q"/>
            </a:pPr>
            <a:r>
              <a:rPr lang="pl-PL" altLang="pl-PL" sz="2400" b="1" dirty="0" smtClean="0">
                <a:solidFill>
                  <a:srgbClr val="002060"/>
                </a:solidFill>
                <a:cs typeface="Calibri" panose="020F0502020204030204" pitchFamily="34" charset="0"/>
              </a:rPr>
              <a:t>infrastruktura </a:t>
            </a: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B+R</a:t>
            </a:r>
          </a:p>
          <a:p>
            <a:pPr hangingPunct="1">
              <a:lnSpc>
                <a:spcPct val="100000"/>
              </a:lnSpc>
              <a:spcBef>
                <a:spcPts val="930"/>
              </a:spcBef>
              <a:buFont typeface="Wingdings" panose="05000000000000000000" pitchFamily="2" charset="2"/>
              <a:buChar char="q"/>
            </a:pP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cyfryzacja</a:t>
            </a:r>
          </a:p>
          <a:p>
            <a:pPr hangingPunct="1">
              <a:lnSpc>
                <a:spcPct val="100000"/>
              </a:lnSpc>
              <a:spcBef>
                <a:spcPts val="930"/>
              </a:spcBef>
              <a:buFont typeface="Wingdings" panose="05000000000000000000" pitchFamily="2" charset="2"/>
              <a:buChar char="q"/>
            </a:pP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zazielenienie</a:t>
            </a:r>
          </a:p>
          <a:p>
            <a:pPr hangingPunct="1">
              <a:lnSpc>
                <a:spcPct val="100000"/>
              </a:lnSpc>
              <a:spcBef>
                <a:spcPts val="930"/>
              </a:spcBef>
              <a:buFont typeface="Wingdings" panose="05000000000000000000" pitchFamily="2" charset="2"/>
              <a:buChar char="q"/>
            </a:pP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internacjonalizacja</a:t>
            </a:r>
          </a:p>
          <a:p>
            <a:pPr hangingPunct="1">
              <a:lnSpc>
                <a:spcPct val="100000"/>
              </a:lnSpc>
              <a:spcBef>
                <a:spcPts val="930"/>
              </a:spcBef>
              <a:buFont typeface="Wingdings" panose="05000000000000000000" pitchFamily="2" charset="2"/>
              <a:buChar char="q"/>
            </a:pPr>
            <a:r>
              <a:rPr lang="pl-PL" altLang="pl-PL" sz="2400" b="1" dirty="0">
                <a:solidFill>
                  <a:srgbClr val="002060"/>
                </a:solidFill>
                <a:cs typeface="Calibri" panose="020F0502020204030204" pitchFamily="34" charset="0"/>
              </a:rPr>
              <a:t>kompetencje</a:t>
            </a:r>
          </a:p>
        </p:txBody>
      </p:sp>
      <p:sp>
        <p:nvSpPr>
          <p:cNvPr id="7" name="Prostokąt 6"/>
          <p:cNvSpPr/>
          <p:nvPr/>
        </p:nvSpPr>
        <p:spPr>
          <a:xfrm>
            <a:off x="5130668" y="4537318"/>
            <a:ext cx="2218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5643">
              <a:defRPr/>
            </a:pPr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Open Sans"/>
                <a:cs typeface="Calibri" panose="020F0502020204030204" pitchFamily="34" charset="0"/>
              </a:rPr>
              <a:t>Fakultatywnie</a:t>
            </a:r>
          </a:p>
        </p:txBody>
      </p:sp>
      <p:sp>
        <p:nvSpPr>
          <p:cNvPr id="8" name="Prostokąt 7"/>
          <p:cNvSpPr/>
          <p:nvPr/>
        </p:nvSpPr>
        <p:spPr>
          <a:xfrm>
            <a:off x="5125859" y="2090302"/>
            <a:ext cx="2250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5643">
              <a:defRPr/>
            </a:pPr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Open Sans"/>
                <a:cs typeface="Calibri" panose="020F0502020204030204" pitchFamily="34" charset="0"/>
              </a:rPr>
              <a:t>Obligatoryjnie</a:t>
            </a:r>
          </a:p>
        </p:txBody>
      </p:sp>
      <p:sp>
        <p:nvSpPr>
          <p:cNvPr id="9" name="Nawias klamrowy zamykający 8"/>
          <p:cNvSpPr/>
          <p:nvPr/>
        </p:nvSpPr>
        <p:spPr>
          <a:xfrm>
            <a:off x="4734046" y="1585753"/>
            <a:ext cx="129508" cy="1435240"/>
          </a:xfrm>
          <a:prstGeom prst="rightBrace">
            <a:avLst/>
          </a:prstGeom>
          <a:noFill/>
          <a:ln w="25400" cap="flat">
            <a:solidFill>
              <a:srgbClr val="414141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0841" tIns="35420" rIns="70841" bIns="35420" numCol="1" spcCol="38100" rtlCol="0" anchor="t">
            <a:noAutofit/>
          </a:bodyPr>
          <a:lstStyle/>
          <a:p>
            <a:pPr defTabSz="708386" latinLnBrk="1"/>
            <a:endParaRPr lang="pl-PL" sz="1394"/>
          </a:p>
        </p:txBody>
      </p:sp>
      <p:sp>
        <p:nvSpPr>
          <p:cNvPr id="10" name="Nawias klamrowy zamykający 9"/>
          <p:cNvSpPr/>
          <p:nvPr/>
        </p:nvSpPr>
        <p:spPr>
          <a:xfrm>
            <a:off x="4734047" y="3560879"/>
            <a:ext cx="69448" cy="2272762"/>
          </a:xfrm>
          <a:prstGeom prst="rightBrace">
            <a:avLst/>
          </a:prstGeom>
          <a:noFill/>
          <a:ln w="25400" cap="flat">
            <a:solidFill>
              <a:srgbClr val="414141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0841" tIns="35420" rIns="70841" bIns="35420" numCol="1" spcCol="38100" rtlCol="0" anchor="t">
            <a:noAutofit/>
          </a:bodyPr>
          <a:lstStyle/>
          <a:p>
            <a:pPr defTabSz="708386" latinLnBrk="1"/>
            <a:endParaRPr lang="pl-PL" sz="1394"/>
          </a:p>
        </p:txBody>
      </p:sp>
    </p:spTree>
    <p:extLst>
      <p:ext uri="{BB962C8B-B14F-4D97-AF65-F5344CB8AC3E}">
        <p14:creationId xmlns:p14="http://schemas.microsoft.com/office/powerpoint/2010/main" val="28820428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944502" y="714640"/>
            <a:ext cx="8640382" cy="108000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sz="3200" dirty="0" smtClean="0"/>
              <a:t>Kto może składać wniosek?</a:t>
            </a:r>
            <a:endParaRPr sz="3200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944502" y="1446380"/>
            <a:ext cx="8824531" cy="1349308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5565" tIns="37783" rIns="75565" bIns="37783" numCol="1" anchor="t" anchorCtr="0" compatLnSpc="1">
            <a:prstTxWarp prst="textNoShape">
              <a:avLst/>
            </a:prstTxWarp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5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>
              <a:lnSpc>
                <a:spcPct val="100000"/>
              </a:lnSpc>
              <a:spcBef>
                <a:spcPts val="930"/>
              </a:spcBef>
            </a:pPr>
            <a:r>
              <a:rPr lang="pl-PL" altLang="pl-PL" dirty="0" smtClean="0">
                <a:solidFill>
                  <a:srgbClr val="002060"/>
                </a:solidFill>
                <a:cs typeface="Calibri" panose="020F0502020204030204" pitchFamily="34" charset="0"/>
              </a:rPr>
              <a:t>Przedsiębiorstwa: mikro, małe i </a:t>
            </a:r>
            <a:r>
              <a:rPr lang="pl-PL" altLang="pl-PL" dirty="0">
                <a:solidFill>
                  <a:srgbClr val="002060"/>
                </a:solidFill>
                <a:cs typeface="Calibri" panose="020F0502020204030204" pitchFamily="34" charset="0"/>
              </a:rPr>
              <a:t>średnie </a:t>
            </a:r>
            <a:r>
              <a:rPr lang="pl-PL" altLang="pl-PL" dirty="0" smtClean="0">
                <a:solidFill>
                  <a:srgbClr val="002060"/>
                </a:solidFill>
                <a:cs typeface="Calibri" panose="020F0502020204030204" pitchFamily="34" charset="0"/>
              </a:rPr>
              <a:t>prowadzące </a:t>
            </a:r>
            <a:r>
              <a:rPr lang="pl-PL" altLang="pl-PL" dirty="0">
                <a:solidFill>
                  <a:srgbClr val="002060"/>
                </a:solidFill>
                <a:cs typeface="Calibri" panose="020F0502020204030204" pitchFamily="34" charset="0"/>
              </a:rPr>
              <a:t>działalność gospodarczą na terytorium </a:t>
            </a:r>
            <a:r>
              <a:rPr lang="pl-PL" altLang="pl-PL" dirty="0" smtClean="0">
                <a:solidFill>
                  <a:srgbClr val="002060"/>
                </a:solidFill>
                <a:cs typeface="Calibri" panose="020F0502020204030204" pitchFamily="34" charset="0"/>
              </a:rPr>
              <a:t>RP</a:t>
            </a:r>
          </a:p>
          <a:p>
            <a:pPr marL="0" indent="0" hangingPunct="1">
              <a:lnSpc>
                <a:spcPct val="100000"/>
              </a:lnSpc>
              <a:spcBef>
                <a:spcPts val="930"/>
              </a:spcBef>
              <a:buNone/>
            </a:pPr>
            <a:r>
              <a:rPr lang="pl-PL" altLang="pl-PL" b="1" dirty="0" smtClean="0">
                <a:solidFill>
                  <a:srgbClr val="0070C0"/>
                </a:solidFill>
                <a:cs typeface="Calibri" panose="020F0502020204030204" pitchFamily="34" charset="0"/>
                <a:hlinkClick r:id="rId6"/>
              </a:rPr>
              <a:t>www.parp.gov.pl</a:t>
            </a:r>
            <a:endParaRPr lang="pl-PL" altLang="pl-PL" b="1" dirty="0" smtClean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0" indent="0" hangingPunct="1">
              <a:lnSpc>
                <a:spcPct val="100000"/>
              </a:lnSpc>
              <a:spcBef>
                <a:spcPts val="930"/>
              </a:spcBef>
              <a:buNone/>
            </a:pPr>
            <a:r>
              <a:rPr lang="pl-PL" altLang="pl-PL" b="1" dirty="0" smtClean="0">
                <a:solidFill>
                  <a:srgbClr val="0070C0"/>
                </a:solidFill>
                <a:cs typeface="Calibri" panose="020F0502020204030204" pitchFamily="34" charset="0"/>
              </a:rPr>
              <a:t>27 czerwca 2024 – 24 października 2024</a:t>
            </a:r>
            <a:endParaRPr lang="pl-PL" altLang="pl-PL" dirty="0" smtClean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hangingPunct="1">
              <a:lnSpc>
                <a:spcPct val="100000"/>
              </a:lnSpc>
              <a:spcBef>
                <a:spcPts val="930"/>
              </a:spcBef>
            </a:pPr>
            <a:r>
              <a:rPr lang="pl-PL" altLang="pl-PL" dirty="0" smtClean="0">
                <a:solidFill>
                  <a:srgbClr val="002060"/>
                </a:solidFill>
                <a:cs typeface="Calibri" panose="020F0502020204030204" pitchFamily="34" charset="0"/>
              </a:rPr>
              <a:t>Duże przedsiębiorstwa</a:t>
            </a:r>
          </a:p>
          <a:p>
            <a:pPr marL="0" indent="0" hangingPunct="1">
              <a:lnSpc>
                <a:spcPct val="100000"/>
              </a:lnSpc>
              <a:spcBef>
                <a:spcPts val="930"/>
              </a:spcBef>
              <a:buNone/>
            </a:pPr>
            <a:r>
              <a:rPr lang="pl-PL" altLang="pl-PL" b="1" dirty="0">
                <a:solidFill>
                  <a:srgbClr val="0070C0"/>
                </a:solidFill>
                <a:cs typeface="Calibri" panose="020F0502020204030204" pitchFamily="34" charset="0"/>
                <a:hlinkClick r:id="rId7"/>
              </a:rPr>
              <a:t>https://</a:t>
            </a:r>
            <a:r>
              <a:rPr lang="pl-PL" altLang="pl-PL" b="1" dirty="0" smtClean="0">
                <a:solidFill>
                  <a:srgbClr val="0070C0"/>
                </a:solidFill>
                <a:cs typeface="Calibri" panose="020F0502020204030204" pitchFamily="34" charset="0"/>
                <a:hlinkClick r:id="rId7"/>
              </a:rPr>
              <a:t>www.gov.pl/web/ncbr</a:t>
            </a:r>
            <a:endParaRPr lang="pl-PL" altLang="pl-PL" b="1" dirty="0" smtClean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0" lvl="0" indent="0" defTabSz="457200" hangingPunct="1">
              <a:lnSpc>
                <a:spcPct val="100000"/>
              </a:lnSpc>
              <a:spcBef>
                <a:spcPts val="930"/>
              </a:spcBef>
              <a:buSzTx/>
              <a:buNone/>
            </a:pPr>
            <a:r>
              <a:rPr lang="pl-PL" altLang="pl-PL" b="1" dirty="0">
                <a:solidFill>
                  <a:srgbClr val="0070C0"/>
                </a:solidFill>
                <a:latin typeface="Calibri"/>
                <a:cs typeface="Calibri" panose="020F0502020204030204" pitchFamily="34" charset="0"/>
                <a:sym typeface="Calibri"/>
              </a:rPr>
              <a:t>27 czerwca 2024 – 24 października </a:t>
            </a:r>
            <a:r>
              <a:rPr lang="pl-PL" altLang="pl-PL" b="1" dirty="0" smtClean="0">
                <a:solidFill>
                  <a:srgbClr val="0070C0"/>
                </a:solidFill>
                <a:latin typeface="Calibri"/>
                <a:cs typeface="Calibri" panose="020F0502020204030204" pitchFamily="34" charset="0"/>
                <a:sym typeface="Calibri"/>
              </a:rPr>
              <a:t>2024</a:t>
            </a:r>
            <a:endParaRPr lang="pl-PL" altLang="pl-PL" b="1" dirty="0" smtClean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hangingPunct="1">
              <a:lnSpc>
                <a:spcPct val="100000"/>
              </a:lnSpc>
              <a:spcBef>
                <a:spcPts val="930"/>
              </a:spcBef>
            </a:pPr>
            <a:r>
              <a:rPr lang="pl-PL" altLang="pl-PL" dirty="0" smtClean="0">
                <a:solidFill>
                  <a:srgbClr val="002060"/>
                </a:solidFill>
                <a:cs typeface="Calibri" panose="020F0502020204030204" pitchFamily="34" charset="0"/>
              </a:rPr>
              <a:t>Konsorcja </a:t>
            </a:r>
            <a:r>
              <a:rPr lang="pl-PL" altLang="pl-PL" dirty="0">
                <a:solidFill>
                  <a:srgbClr val="002060"/>
                </a:solidFill>
                <a:cs typeface="Calibri" panose="020F0502020204030204" pitchFamily="34" charset="0"/>
              </a:rPr>
              <a:t>przedsiębiorstw MŚP z innymi niż MŚP lub organizacjami badawczymi lub NGO oraz przedsiębiorstw innych niż MŚP z MŚP lub organizacjami badawczymi lub </a:t>
            </a:r>
            <a:r>
              <a:rPr lang="pl-PL" altLang="pl-PL" dirty="0" smtClean="0">
                <a:solidFill>
                  <a:srgbClr val="002060"/>
                </a:solidFill>
                <a:cs typeface="Calibri" panose="020F0502020204030204" pitchFamily="34" charset="0"/>
              </a:rPr>
              <a:t>NGO</a:t>
            </a:r>
          </a:p>
          <a:p>
            <a:pPr marL="0" indent="0" hangingPunct="1">
              <a:lnSpc>
                <a:spcPct val="100000"/>
              </a:lnSpc>
              <a:spcBef>
                <a:spcPts val="930"/>
              </a:spcBef>
              <a:buNone/>
            </a:pPr>
            <a:r>
              <a:rPr lang="pl-PL" altLang="pl-PL" b="1" dirty="0" smtClean="0">
                <a:solidFill>
                  <a:srgbClr val="0070C0"/>
                </a:solidFill>
                <a:cs typeface="Calibri" panose="020F0502020204030204" pitchFamily="34" charset="0"/>
              </a:rPr>
              <a:t>https</a:t>
            </a:r>
            <a:r>
              <a:rPr lang="pl-PL" altLang="pl-PL" b="1" dirty="0">
                <a:solidFill>
                  <a:srgbClr val="0070C0"/>
                </a:solidFill>
                <a:cs typeface="Calibri" panose="020F0502020204030204" pitchFamily="34" charset="0"/>
              </a:rPr>
              <a:t>://www.gov.pl/web/ncbr</a:t>
            </a:r>
          </a:p>
          <a:p>
            <a:pPr marL="0" lvl="0" indent="0" defTabSz="457200" hangingPunct="1">
              <a:lnSpc>
                <a:spcPct val="100000"/>
              </a:lnSpc>
              <a:spcBef>
                <a:spcPts val="930"/>
              </a:spcBef>
              <a:buSzTx/>
              <a:buNone/>
            </a:pPr>
            <a:r>
              <a:rPr lang="pl-PL" altLang="pl-PL" b="1" dirty="0">
                <a:solidFill>
                  <a:srgbClr val="0070C0"/>
                </a:solidFill>
                <a:latin typeface="Calibri"/>
                <a:cs typeface="Calibri" panose="020F0502020204030204" pitchFamily="34" charset="0"/>
                <a:sym typeface="Calibri"/>
              </a:rPr>
              <a:t>27 czerwca 2024 – 24 października 2024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002060"/>
                </a:solidFill>
                <a:ea typeface="Calibri" panose="020F0502020204030204" pitchFamily="34" charset="0"/>
              </a:rPr>
              <a:t>WAŻNE !!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002060"/>
                </a:solidFill>
                <a:ea typeface="Calibri" panose="020F0502020204030204" pitchFamily="34" charset="0"/>
              </a:rPr>
              <a:t>w </a:t>
            </a:r>
            <a:r>
              <a:rPr lang="pl-PL" dirty="0">
                <a:solidFill>
                  <a:srgbClr val="002060"/>
                </a:solidFill>
                <a:ea typeface="Calibri" panose="020F0502020204030204" pitchFamily="34" charset="0"/>
              </a:rPr>
              <a:t>przypadku modułu B+R </a:t>
            </a:r>
            <a:r>
              <a:rPr lang="pl-PL" dirty="0" smtClean="0">
                <a:solidFill>
                  <a:srgbClr val="002060"/>
                </a:solidFill>
                <a:ea typeface="Calibri" panose="020F0502020204030204" pitchFamily="34" charset="0"/>
              </a:rPr>
              <a:t>koszty kwalifikowalne wynoszą </a:t>
            </a:r>
            <a:r>
              <a:rPr lang="pl-PL" dirty="0">
                <a:solidFill>
                  <a:srgbClr val="002060"/>
                </a:solidFill>
                <a:ea typeface="Calibri" panose="020F0502020204030204" pitchFamily="34" charset="0"/>
              </a:rPr>
              <a:t>minimum 3 mln PLN,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002060"/>
                </a:solidFill>
                <a:ea typeface="Calibri" panose="020F0502020204030204" pitchFamily="34" charset="0"/>
              </a:rPr>
              <a:t>w </a:t>
            </a:r>
            <a:r>
              <a:rPr lang="pl-PL" dirty="0">
                <a:solidFill>
                  <a:srgbClr val="002060"/>
                </a:solidFill>
                <a:ea typeface="Calibri" panose="020F0502020204030204" pitchFamily="34" charset="0"/>
              </a:rPr>
              <a:t>przypadku realizacji zarówno modułu B+R, jak i Wdrożenie innowacji limit 3 mln PLN odnosi się do jednego (wybranego) modułu.</a:t>
            </a:r>
          </a:p>
          <a:p>
            <a:pPr marL="0" indent="0" hangingPunct="1">
              <a:lnSpc>
                <a:spcPct val="100000"/>
              </a:lnSpc>
              <a:spcBef>
                <a:spcPts val="930"/>
              </a:spcBef>
              <a:buNone/>
            </a:pPr>
            <a:endParaRPr lang="pl-PL" altLang="pl-PL" sz="2800" b="1" dirty="0">
              <a:solidFill>
                <a:srgbClr val="0070C0"/>
              </a:solidFill>
              <a:cs typeface="Calibri" panose="020F0502020204030204" pitchFamily="34" charset="0"/>
            </a:endParaRPr>
          </a:p>
          <a:p>
            <a:pPr marL="0" indent="0" hangingPunct="1">
              <a:lnSpc>
                <a:spcPct val="100000"/>
              </a:lnSpc>
              <a:spcAft>
                <a:spcPts val="496"/>
              </a:spcAft>
              <a:buNone/>
            </a:pPr>
            <a:endParaRPr lang="pl-PL" altLang="pl-PL" dirty="0">
              <a:solidFill>
                <a:srgbClr val="00B050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9838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3"/>
          <a:srcRect l="17912" t="11143" r="19680" b="16481"/>
          <a:stretch/>
        </p:blipFill>
        <p:spPr>
          <a:xfrm>
            <a:off x="1006999" y="1109619"/>
            <a:ext cx="8313820" cy="5423529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1046748" y="6533148"/>
            <a:ext cx="5469767" cy="6068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>
              <a:lnSpc>
                <a:spcPct val="114000"/>
              </a:lnSpc>
              <a:spcAft>
                <a:spcPts val="1800"/>
              </a:spcAft>
            </a:pPr>
            <a:r>
              <a:rPr lang="pl-PL" sz="3200" dirty="0">
                <a:solidFill>
                  <a:schemeClr val="accent5">
                    <a:lumMod val="75000"/>
                  </a:schemeClr>
                </a:solidFill>
                <a:latin typeface="Open Sans"/>
                <a:ea typeface="Open Sans"/>
                <a:cs typeface="Open Sans"/>
                <a:sym typeface="Open Sans"/>
              </a:rPr>
              <a:t>www.fundusze.malopolska.pl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06999" y="128337"/>
            <a:ext cx="84946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/>
            <a:r>
              <a:rPr lang="pl-PL" sz="3600" dirty="0" smtClean="0">
                <a:solidFill>
                  <a:srgbClr val="002060"/>
                </a:solidFill>
                <a:latin typeface="Open Sans"/>
              </a:rPr>
              <a:t>Serwis programu Fundusze Europejskie </a:t>
            </a:r>
            <a:br>
              <a:rPr lang="pl-PL" sz="3600" dirty="0" smtClean="0">
                <a:solidFill>
                  <a:srgbClr val="002060"/>
                </a:solidFill>
                <a:latin typeface="Open Sans"/>
              </a:rPr>
            </a:br>
            <a:r>
              <a:rPr lang="pl-PL" sz="3600" dirty="0" smtClean="0">
                <a:solidFill>
                  <a:srgbClr val="002060"/>
                </a:solidFill>
                <a:latin typeface="Open Sans"/>
              </a:rPr>
              <a:t>dla Małopolski 2021-2027</a:t>
            </a:r>
            <a:endParaRPr lang="pl-PL" sz="3600" dirty="0">
              <a:solidFill>
                <a:srgbClr val="00206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137585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17238" y="430913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/>
              <a:t>Wsparcie dla przedsiębiorców </a:t>
            </a:r>
            <a:br>
              <a:rPr lang="pl-PL" sz="4000" b="0" dirty="0"/>
            </a:br>
            <a:r>
              <a:rPr lang="pl-PL" sz="4000" b="0" dirty="0"/>
              <a:t>na podnoszenie </a:t>
            </a:r>
            <a:r>
              <a:rPr lang="pl-PL" sz="4000" b="0" dirty="0" smtClean="0"/>
              <a:t>kwalifikacji - projekty</a:t>
            </a:r>
            <a:endParaRPr lang="pl-PL" sz="4000" b="0" dirty="0"/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1017238" y="2593084"/>
            <a:ext cx="9322516" cy="3526362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podregion </a:t>
            </a:r>
            <a:r>
              <a:rPr lang="pl-PL" sz="2400" dirty="0">
                <a:solidFill>
                  <a:srgbClr val="002060"/>
                </a:solidFill>
              </a:rPr>
              <a:t>krakowski </a:t>
            </a:r>
            <a:r>
              <a:rPr lang="pl-PL" sz="2400" dirty="0" smtClean="0">
                <a:solidFill>
                  <a:srgbClr val="002060"/>
                </a:solidFill>
              </a:rPr>
              <a:t>- </a:t>
            </a:r>
            <a:r>
              <a:rPr lang="pl-PL" sz="2400" dirty="0" smtClean="0">
                <a:solidFill>
                  <a:srgbClr val="0070C0"/>
                </a:solidFill>
              </a:rPr>
              <a:t>Małopolskie </a:t>
            </a:r>
            <a:r>
              <a:rPr lang="pl-PL" sz="2400" dirty="0">
                <a:solidFill>
                  <a:srgbClr val="0070C0"/>
                </a:solidFill>
              </a:rPr>
              <a:t>Bony </a:t>
            </a:r>
            <a:r>
              <a:rPr lang="pl-PL" sz="2400" dirty="0" smtClean="0">
                <a:solidFill>
                  <a:srgbClr val="0070C0"/>
                </a:solidFill>
              </a:rPr>
              <a:t>Rozwojowe - </a:t>
            </a:r>
            <a:r>
              <a:rPr lang="pl-PL" sz="2400" dirty="0">
                <a:solidFill>
                  <a:srgbClr val="0070C0"/>
                </a:solidFill>
              </a:rPr>
              <a:t>Nowa </a:t>
            </a:r>
            <a:r>
              <a:rPr lang="pl-PL" sz="2400" dirty="0" smtClean="0">
                <a:solidFill>
                  <a:srgbClr val="0070C0"/>
                </a:solidFill>
              </a:rPr>
              <a:t>Perspektywa </a:t>
            </a:r>
            <a:r>
              <a:rPr lang="pl-PL" sz="2400" dirty="0" smtClean="0">
                <a:solidFill>
                  <a:srgbClr val="002060"/>
                </a:solidFill>
              </a:rPr>
              <a:t>– www.marr.pl</a:t>
            </a:r>
            <a:endParaRPr lang="pl-PL" sz="2400" dirty="0">
              <a:solidFill>
                <a:srgbClr val="002060"/>
              </a:solidFill>
            </a:endParaRP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podregion tarnowski – </a:t>
            </a:r>
            <a:r>
              <a:rPr lang="pl-PL" sz="2400" dirty="0" smtClean="0">
                <a:solidFill>
                  <a:srgbClr val="0070C0"/>
                </a:solidFill>
              </a:rPr>
              <a:t>Tarnowskie </a:t>
            </a:r>
            <a:r>
              <a:rPr lang="pl-PL" sz="2400" dirty="0">
                <a:solidFill>
                  <a:srgbClr val="0070C0"/>
                </a:solidFill>
              </a:rPr>
              <a:t>Bony Rozwojowe </a:t>
            </a:r>
            <a:r>
              <a:rPr lang="pl-PL" sz="2400" dirty="0" smtClean="0">
                <a:solidFill>
                  <a:srgbClr val="002060"/>
                </a:solidFill>
              </a:rPr>
              <a:t>– www.frrr.pl</a:t>
            </a:r>
            <a:endParaRPr lang="pl-PL" sz="2400" dirty="0">
              <a:solidFill>
                <a:srgbClr val="002060"/>
              </a:solidFill>
            </a:endParaRP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Małopolska zachodnia – </a:t>
            </a:r>
            <a:r>
              <a:rPr lang="pl-PL" sz="2400" dirty="0" smtClean="0">
                <a:solidFill>
                  <a:srgbClr val="0070C0"/>
                </a:solidFill>
              </a:rPr>
              <a:t>NetBon2</a:t>
            </a:r>
            <a:r>
              <a:rPr lang="pl-PL" sz="2400" dirty="0" smtClean="0">
                <a:solidFill>
                  <a:srgbClr val="002060"/>
                </a:solidFill>
              </a:rPr>
              <a:t> – www.szih.pl</a:t>
            </a:r>
            <a:endParaRPr lang="pl-PL" sz="2400" dirty="0">
              <a:solidFill>
                <a:srgbClr val="002060"/>
              </a:solidFill>
            </a:endParaRP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podregion sądecki – </a:t>
            </a:r>
            <a:r>
              <a:rPr lang="pl-PL" sz="2400" dirty="0" smtClean="0">
                <a:solidFill>
                  <a:srgbClr val="0070C0"/>
                </a:solidFill>
              </a:rPr>
              <a:t>Sądeckie </a:t>
            </a:r>
            <a:r>
              <a:rPr lang="pl-PL" sz="2400" dirty="0">
                <a:solidFill>
                  <a:srgbClr val="0070C0"/>
                </a:solidFill>
              </a:rPr>
              <a:t>Bony Szkoleniowe II </a:t>
            </a:r>
            <a:r>
              <a:rPr lang="pl-PL" sz="2400" dirty="0">
                <a:solidFill>
                  <a:srgbClr val="002060"/>
                </a:solidFill>
              </a:rPr>
              <a:t>-  </a:t>
            </a:r>
            <a:r>
              <a:rPr lang="pl-PL" sz="2400" dirty="0" smtClean="0">
                <a:solidFill>
                  <a:srgbClr val="002060"/>
                </a:solidFill>
              </a:rPr>
              <a:t/>
            </a:r>
            <a:br>
              <a:rPr lang="pl-PL" sz="2400" dirty="0" smtClean="0">
                <a:solidFill>
                  <a:srgbClr val="002060"/>
                </a:solidFill>
              </a:rPr>
            </a:br>
            <a:r>
              <a:rPr lang="pl-PL" sz="2400" dirty="0" smtClean="0">
                <a:solidFill>
                  <a:srgbClr val="002060"/>
                </a:solidFill>
              </a:rPr>
              <a:t>www.inkubator.nowysacz.pl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podregion nowotarski </a:t>
            </a:r>
            <a:r>
              <a:rPr lang="pl-PL" sz="2400" dirty="0" smtClean="0">
                <a:solidFill>
                  <a:srgbClr val="0070C0"/>
                </a:solidFill>
              </a:rPr>
              <a:t>– Bon </a:t>
            </a:r>
            <a:r>
              <a:rPr lang="pl-PL" sz="2400" dirty="0">
                <a:solidFill>
                  <a:srgbClr val="0070C0"/>
                </a:solidFill>
              </a:rPr>
              <a:t>dla Podhalańskiego Przedsiębiorcy 2</a:t>
            </a:r>
            <a:r>
              <a:rPr lang="pl-PL" sz="2400" dirty="0">
                <a:solidFill>
                  <a:srgbClr val="002060"/>
                </a:solidFill>
              </a:rPr>
              <a:t> - www.frrr.pl</a:t>
            </a:r>
          </a:p>
        </p:txBody>
      </p:sp>
    </p:spTree>
    <p:extLst>
      <p:ext uri="{BB962C8B-B14F-4D97-AF65-F5344CB8AC3E}">
        <p14:creationId xmlns:p14="http://schemas.microsoft.com/office/powerpoint/2010/main" val="32919588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60694" y="559865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/>
              <a:t>Wsparcie dla przedsiębiorców </a:t>
            </a:r>
            <a:br>
              <a:rPr lang="pl-PL" sz="4000" b="0" dirty="0"/>
            </a:br>
            <a:r>
              <a:rPr lang="pl-PL" sz="4000" b="0" dirty="0"/>
              <a:t>na podnoszenie kwalifikacji</a:t>
            </a: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946900" y="2323453"/>
            <a:ext cx="9322516" cy="3526362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dotacje </a:t>
            </a:r>
            <a:r>
              <a:rPr lang="pl-PL" sz="2400" dirty="0">
                <a:solidFill>
                  <a:srgbClr val="002060"/>
                </a:solidFill>
              </a:rPr>
              <a:t>w formie bonów na szkolenia, studia podyplomowe, doradztwo, </a:t>
            </a:r>
            <a:r>
              <a:rPr lang="pl-PL" sz="2400" dirty="0" smtClean="0">
                <a:solidFill>
                  <a:srgbClr val="002060"/>
                </a:solidFill>
              </a:rPr>
              <a:t>egzaminy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dla mikro, </a:t>
            </a:r>
            <a:r>
              <a:rPr lang="pl-PL" sz="2400" dirty="0" smtClean="0">
                <a:solidFill>
                  <a:srgbClr val="002060"/>
                </a:solidFill>
              </a:rPr>
              <a:t>małych, średnich </a:t>
            </a:r>
            <a:r>
              <a:rPr lang="pl-PL" sz="2400" dirty="0">
                <a:solidFill>
                  <a:srgbClr val="002060"/>
                </a:solidFill>
              </a:rPr>
              <a:t>i </a:t>
            </a:r>
            <a:r>
              <a:rPr lang="pl-PL" sz="2400" dirty="0" smtClean="0">
                <a:solidFill>
                  <a:srgbClr val="002060"/>
                </a:solidFill>
              </a:rPr>
              <a:t>dużych przedsiębiorstw (właścicieli i pracowników)</a:t>
            </a:r>
            <a:endParaRPr lang="pl-PL" sz="2400" dirty="0">
              <a:solidFill>
                <a:srgbClr val="002060"/>
              </a:solidFill>
            </a:endParaRP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1 godz. usługi = 1 bon rozwojowy 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wartość </a:t>
            </a:r>
            <a:r>
              <a:rPr lang="pl-PL" sz="2400" dirty="0">
                <a:solidFill>
                  <a:srgbClr val="002060"/>
                </a:solidFill>
              </a:rPr>
              <a:t>bonu – 90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</a:rPr>
              <a:t>wysokość </a:t>
            </a:r>
            <a:r>
              <a:rPr lang="pl-PL" sz="2400" dirty="0">
                <a:solidFill>
                  <a:srgbClr val="002060"/>
                </a:solidFill>
              </a:rPr>
              <a:t>dofinansowania – 50 lub 80% wartości bonu</a:t>
            </a:r>
          </a:p>
        </p:txBody>
      </p:sp>
    </p:spTree>
    <p:extLst>
      <p:ext uri="{BB962C8B-B14F-4D97-AF65-F5344CB8AC3E}">
        <p14:creationId xmlns:p14="http://schemas.microsoft.com/office/powerpoint/2010/main" val="14301198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60694" y="559865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/>
              <a:t>Wsparcie dla przedsiębiorców </a:t>
            </a:r>
            <a:br>
              <a:rPr lang="pl-PL" sz="4000" b="0" dirty="0"/>
            </a:br>
            <a:r>
              <a:rPr lang="pl-PL" sz="4000" b="0" dirty="0"/>
              <a:t>na podnoszenie kwalifikacji</a:t>
            </a: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1060694" y="2171052"/>
            <a:ext cx="9322516" cy="4991748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>
                <a:solidFill>
                  <a:srgbClr val="002060"/>
                </a:solidFill>
              </a:rPr>
              <a:t>Maksymalne limity dofinansowania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Samozatrudniony – 11 520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1-3 pracowników – 14 400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4-9 pracowników – 17 280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10-19 pracowników – 23 040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20-49 pracowników – 34 560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50-99 pracowników – 57 600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100-249 pracowników – 103 680 zł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>
                <a:solidFill>
                  <a:srgbClr val="002060"/>
                </a:solidFill>
              </a:rPr>
              <a:t>250 i więcej pracowników – 195840 zł</a:t>
            </a:r>
          </a:p>
        </p:txBody>
      </p:sp>
    </p:spTree>
    <p:extLst>
      <p:ext uri="{BB962C8B-B14F-4D97-AF65-F5344CB8AC3E}">
        <p14:creationId xmlns:p14="http://schemas.microsoft.com/office/powerpoint/2010/main" val="1748873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60694" y="559865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/>
              <a:t>Wsparcie dla przedsiębiorców </a:t>
            </a:r>
            <a:br>
              <a:rPr lang="pl-PL" sz="4000" b="0" dirty="0"/>
            </a:br>
            <a:r>
              <a:rPr lang="pl-PL" sz="4000" b="0" dirty="0"/>
              <a:t>na podnoszenie kwalifikacji</a:t>
            </a:r>
          </a:p>
        </p:txBody>
      </p:sp>
      <p:sp>
        <p:nvSpPr>
          <p:cNvPr id="2" name="Prostokąt 1"/>
          <p:cNvSpPr/>
          <p:nvPr/>
        </p:nvSpPr>
        <p:spPr>
          <a:xfrm>
            <a:off x="1060694" y="2347925"/>
            <a:ext cx="87866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Powiat krakowski – </a:t>
            </a:r>
          </a:p>
          <a:p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Projekt </a:t>
            </a:r>
            <a:r>
              <a:rPr lang="pl-PL" sz="2400" dirty="0" smtClean="0">
                <a:solidFill>
                  <a:srgbClr val="0070C0"/>
                </a:solidFill>
                <a:latin typeface="Open Sans"/>
              </a:rPr>
              <a:t>Małopolskie </a:t>
            </a:r>
            <a:r>
              <a:rPr lang="pl-PL" sz="2400" dirty="0">
                <a:solidFill>
                  <a:srgbClr val="0070C0"/>
                </a:solidFill>
                <a:latin typeface="Open Sans"/>
              </a:rPr>
              <a:t>Bony Rozwojowe - Nowa Perspektywa </a:t>
            </a:r>
            <a:r>
              <a:rPr lang="pl-PL" sz="2400" dirty="0">
                <a:solidFill>
                  <a:srgbClr val="002060"/>
                </a:solidFill>
                <a:latin typeface="Open Sans"/>
              </a:rPr>
              <a:t>– www.marr.pl</a:t>
            </a:r>
          </a:p>
          <a:p>
            <a:endParaRPr lang="pl-PL" sz="2400" b="1" dirty="0" smtClean="0">
              <a:solidFill>
                <a:srgbClr val="333333"/>
              </a:solidFill>
              <a:latin typeface="Open Sans"/>
            </a:endParaRPr>
          </a:p>
          <a:p>
            <a:r>
              <a:rPr lang="nb-NO" sz="2400" dirty="0">
                <a:solidFill>
                  <a:srgbClr val="002060"/>
                </a:solidFill>
                <a:latin typeface="Open Sans"/>
              </a:rPr>
              <a:t>Telefon</a:t>
            </a:r>
            <a:r>
              <a:rPr lang="pl-PL" sz="2400" dirty="0">
                <a:solidFill>
                  <a:srgbClr val="002060"/>
                </a:solidFill>
                <a:latin typeface="Open Sans"/>
              </a:rPr>
              <a:t>: </a:t>
            </a:r>
            <a:r>
              <a:rPr lang="nb-NO" sz="2400" dirty="0">
                <a:solidFill>
                  <a:srgbClr val="002060"/>
                </a:solidFill>
                <a:latin typeface="Open Sans"/>
              </a:rPr>
              <a:t>12 617 66 </a:t>
            </a:r>
            <a:r>
              <a:rPr lang="nb-NO" sz="2400" dirty="0" smtClean="0">
                <a:solidFill>
                  <a:srgbClr val="002060"/>
                </a:solidFill>
                <a:latin typeface="Open Sans"/>
              </a:rPr>
              <a:t>04</a:t>
            </a:r>
            <a:endParaRPr lang="pl-PL" sz="2400" dirty="0" smtClean="0">
              <a:solidFill>
                <a:srgbClr val="002060"/>
              </a:solidFill>
              <a:latin typeface="Open Sans"/>
            </a:endParaRPr>
          </a:p>
          <a:p>
            <a:endParaRPr lang="nb-NO" sz="2400" dirty="0">
              <a:solidFill>
                <a:srgbClr val="002060"/>
              </a:solidFill>
              <a:latin typeface="Open Sans"/>
            </a:endParaRPr>
          </a:p>
          <a:p>
            <a:r>
              <a:rPr lang="nb-NO" sz="2400" dirty="0">
                <a:solidFill>
                  <a:srgbClr val="002060"/>
                </a:solidFill>
                <a:latin typeface="Open Sans"/>
              </a:rPr>
              <a:t>Email:</a:t>
            </a:r>
            <a:r>
              <a:rPr lang="pl-PL" sz="2400" dirty="0">
                <a:solidFill>
                  <a:srgbClr val="002060"/>
                </a:solidFill>
                <a:latin typeface="Open Sans"/>
              </a:rPr>
              <a:t> </a:t>
            </a:r>
            <a:r>
              <a:rPr lang="nb-NO" sz="2400" dirty="0">
                <a:solidFill>
                  <a:srgbClr val="002060"/>
                </a:solidFill>
                <a:latin typeface="Open Sans"/>
              </a:rPr>
              <a:t>mbon@marr.pl</a:t>
            </a:r>
          </a:p>
        </p:txBody>
      </p:sp>
    </p:spTree>
    <p:extLst>
      <p:ext uri="{BB962C8B-B14F-4D97-AF65-F5344CB8AC3E}">
        <p14:creationId xmlns:p14="http://schemas.microsoft.com/office/powerpoint/2010/main" val="122212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ymbol zastępczy zawartości 5"/>
          <p:cNvSpPr txBox="1">
            <a:spLocks noGrp="1"/>
          </p:cNvSpPr>
          <p:nvPr>
            <p:ph type="body" idx="1"/>
          </p:nvPr>
        </p:nvSpPr>
        <p:spPr>
          <a:xfrm>
            <a:off x="1025524" y="1862608"/>
            <a:ext cx="8640383" cy="251010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Wsparcie </a:t>
            </a:r>
            <a:r>
              <a:rPr lang="pl-PL" sz="2400" dirty="0">
                <a:solidFill>
                  <a:srgbClr val="002060"/>
                </a:solidFill>
              </a:rPr>
              <a:t>dla przedsiębiorców na działania </a:t>
            </a:r>
            <a:r>
              <a:rPr lang="pl-PL" sz="2400" dirty="0" smtClean="0">
                <a:solidFill>
                  <a:srgbClr val="002060"/>
                </a:solidFill>
              </a:rPr>
              <a:t>ekologiczne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Wsparcie </a:t>
            </a:r>
            <a:r>
              <a:rPr lang="pl-PL" sz="2400" dirty="0">
                <a:solidFill>
                  <a:srgbClr val="002060"/>
                </a:solidFill>
              </a:rPr>
              <a:t>dla przedsiębiorców na działania innowacyjne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Wsparcie </a:t>
            </a:r>
            <a:r>
              <a:rPr lang="pl-PL" sz="2400" dirty="0">
                <a:solidFill>
                  <a:srgbClr val="002060"/>
                </a:solidFill>
              </a:rPr>
              <a:t>dla przedsiębiorców na podnoszenie kwalifikacji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Wsparcie na inwestycje rozwojowe </a:t>
            </a:r>
            <a:r>
              <a:rPr lang="pl-PL" sz="2400" dirty="0" smtClean="0">
                <a:solidFill>
                  <a:srgbClr val="002060"/>
                </a:solidFill>
              </a:rPr>
              <a:t>firm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Wsparcie na cyfryzację</a:t>
            </a:r>
            <a:endParaRPr lang="pl-PL" sz="24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Konsultacje indywidualne w ramach stoiska informacyjnego</a:t>
            </a:r>
            <a:endParaRPr lang="pl-PL" sz="2400" b="1" dirty="0" smtClean="0">
              <a:solidFill>
                <a:srgbClr val="CC006A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5304819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60694" y="395741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 smtClean="0"/>
              <a:t>Wsparcie na inwestycje rozwojowe – Pożyczka rozwojowa</a:t>
            </a:r>
            <a:endParaRPr lang="pl-PL" sz="4000" b="0" dirty="0">
              <a:solidFill>
                <a:srgbClr val="FF0000"/>
              </a:solidFill>
            </a:endParaRP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1060694" y="2073622"/>
            <a:ext cx="9322516" cy="3717578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>
                <a:solidFill>
                  <a:srgbClr val="002060"/>
                </a:solidFill>
              </a:rPr>
              <a:t>Dla kogo: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>
                <a:solidFill>
                  <a:srgbClr val="002060"/>
                </a:solidFill>
              </a:rPr>
              <a:t>mikro, małe i średnie przedsiębiorstwa </a:t>
            </a:r>
            <a:r>
              <a:rPr lang="pl-PL" sz="2400" dirty="0" smtClean="0">
                <a:solidFill>
                  <a:srgbClr val="002060"/>
                </a:solidFill>
              </a:rPr>
              <a:t>realizujące </a:t>
            </a:r>
            <a:r>
              <a:rPr lang="pl-PL" sz="2400" dirty="0">
                <a:solidFill>
                  <a:srgbClr val="002060"/>
                </a:solidFill>
              </a:rPr>
              <a:t>inwestycje </a:t>
            </a:r>
            <a:r>
              <a:rPr lang="pl-PL" sz="2400" dirty="0" smtClean="0">
                <a:solidFill>
                  <a:srgbClr val="002060"/>
                </a:solidFill>
              </a:rPr>
              <a:t/>
            </a:r>
            <a:br>
              <a:rPr lang="pl-PL" sz="2400" dirty="0" smtClean="0">
                <a:solidFill>
                  <a:srgbClr val="002060"/>
                </a:solidFill>
              </a:rPr>
            </a:br>
            <a:r>
              <a:rPr lang="pl-PL" sz="2400" dirty="0" smtClean="0">
                <a:solidFill>
                  <a:srgbClr val="002060"/>
                </a:solidFill>
              </a:rPr>
              <a:t>na </a:t>
            </a:r>
            <a:r>
              <a:rPr lang="pl-PL" sz="2400" dirty="0">
                <a:solidFill>
                  <a:srgbClr val="002060"/>
                </a:solidFill>
              </a:rPr>
              <a:t>terenie województwa małopolskiego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Max</a:t>
            </a:r>
            <a:r>
              <a:rPr lang="pl-PL" sz="2400" b="1" dirty="0">
                <a:solidFill>
                  <a:srgbClr val="002060"/>
                </a:solidFill>
              </a:rPr>
              <a:t>. kwota </a:t>
            </a:r>
            <a:r>
              <a:rPr lang="pl-PL" sz="2400" dirty="0">
                <a:solidFill>
                  <a:srgbClr val="002060"/>
                </a:solidFill>
              </a:rPr>
              <a:t>– </a:t>
            </a:r>
            <a:r>
              <a:rPr lang="pl-PL" sz="2400" dirty="0" smtClean="0">
                <a:solidFill>
                  <a:srgbClr val="002060"/>
                </a:solidFill>
              </a:rPr>
              <a:t>1,2 </a:t>
            </a:r>
            <a:r>
              <a:rPr lang="pl-PL" sz="2400" dirty="0">
                <a:solidFill>
                  <a:srgbClr val="002060"/>
                </a:solidFill>
              </a:rPr>
              <a:t>mln zł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>
                <a:solidFill>
                  <a:srgbClr val="002060"/>
                </a:solidFill>
              </a:rPr>
              <a:t>Max. okres spłaty</a:t>
            </a:r>
            <a:r>
              <a:rPr lang="pl-PL" sz="2400" dirty="0">
                <a:solidFill>
                  <a:srgbClr val="002060"/>
                </a:solidFill>
              </a:rPr>
              <a:t>: </a:t>
            </a:r>
            <a:r>
              <a:rPr lang="pl-PL" sz="2400" dirty="0" smtClean="0">
                <a:solidFill>
                  <a:srgbClr val="002060"/>
                </a:solidFill>
              </a:rPr>
              <a:t>8 </a:t>
            </a:r>
            <a:r>
              <a:rPr lang="pl-PL" sz="2400" dirty="0">
                <a:solidFill>
                  <a:srgbClr val="002060"/>
                </a:solidFill>
              </a:rPr>
              <a:t>lat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>
                <a:solidFill>
                  <a:srgbClr val="002060"/>
                </a:solidFill>
              </a:rPr>
              <a:t>Karencja w spłacie </a:t>
            </a:r>
            <a:r>
              <a:rPr lang="pl-PL" sz="2400" dirty="0">
                <a:solidFill>
                  <a:srgbClr val="002060"/>
                </a:solidFill>
              </a:rPr>
              <a:t>– </a:t>
            </a:r>
            <a:r>
              <a:rPr lang="pl-PL" sz="2400" dirty="0" smtClean="0">
                <a:solidFill>
                  <a:srgbClr val="002060"/>
                </a:solidFill>
              </a:rPr>
              <a:t>12 miesięcy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Brak opłat i prowizji</a:t>
            </a:r>
            <a:endParaRPr lang="pl-PL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7614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60694" y="395741"/>
            <a:ext cx="8640382" cy="80001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 smtClean="0"/>
              <a:t>Pożyczka rozwojowa</a:t>
            </a:r>
            <a:endParaRPr lang="pl-PL" sz="4000" b="0" dirty="0">
              <a:solidFill>
                <a:srgbClr val="FF0000"/>
              </a:solidFill>
            </a:endParaRP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955187" y="1326090"/>
            <a:ext cx="9322516" cy="5393978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hangingPunct="1">
              <a:spcAft>
                <a:spcPts val="1200"/>
              </a:spcAft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Oprocentowanie</a:t>
            </a:r>
            <a:r>
              <a:rPr lang="pl-PL" sz="2400" dirty="0" smtClean="0">
                <a:solidFill>
                  <a:srgbClr val="002060"/>
                </a:solidFill>
              </a:rPr>
              <a:t>: </a:t>
            </a:r>
            <a:r>
              <a:rPr lang="pl-PL" dirty="0"/>
              <a:t> </a:t>
            </a:r>
            <a:endParaRPr lang="pl-PL" dirty="0" smtClean="0"/>
          </a:p>
          <a:p>
            <a:pPr hangingPunct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sz="2400" b="1" dirty="0">
                <a:solidFill>
                  <a:srgbClr val="002060"/>
                </a:solidFill>
              </a:rPr>
              <a:t>1,50%</a:t>
            </a:r>
            <a:r>
              <a:rPr lang="pl-PL" sz="2400" dirty="0">
                <a:solidFill>
                  <a:srgbClr val="002060"/>
                </a:solidFill>
              </a:rPr>
              <a:t> </a:t>
            </a:r>
            <a:r>
              <a:rPr lang="pl-PL" sz="2400" dirty="0" smtClean="0">
                <a:solidFill>
                  <a:srgbClr val="002060"/>
                </a:solidFill>
              </a:rPr>
              <a:t>dla </a:t>
            </a:r>
            <a:r>
              <a:rPr lang="pl-PL" sz="2400" dirty="0">
                <a:solidFill>
                  <a:srgbClr val="002060"/>
                </a:solidFill>
              </a:rPr>
              <a:t>MŚP, jeśli: </a:t>
            </a:r>
          </a:p>
          <a:p>
            <a:pPr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002060"/>
                </a:solidFill>
              </a:rPr>
              <a:t>inwestycja realizowana jest na obszarze zmarginalizowanym lub zagrożonym trwałą marginalizacją lub</a:t>
            </a:r>
          </a:p>
          <a:p>
            <a:pPr hangingPunct="1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002060"/>
                </a:solidFill>
              </a:rPr>
              <a:t>MŚP działa na rynku nie dłużej niż 24 m-ce; </a:t>
            </a:r>
          </a:p>
          <a:p>
            <a:pPr hangingPunct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sz="2400" b="1" dirty="0">
                <a:solidFill>
                  <a:srgbClr val="002060"/>
                </a:solidFill>
              </a:rPr>
              <a:t>3,00 %</a:t>
            </a:r>
            <a:r>
              <a:rPr lang="pl-PL" sz="2400" dirty="0">
                <a:solidFill>
                  <a:srgbClr val="002060"/>
                </a:solidFill>
              </a:rPr>
              <a:t> w przypadku pozostałych inwestycji MŚP. </a:t>
            </a:r>
          </a:p>
          <a:p>
            <a:pPr marL="0" indent="0" hangingPunct="1">
              <a:spcAft>
                <a:spcPts val="1200"/>
              </a:spcAft>
              <a:buNone/>
            </a:pPr>
            <a:r>
              <a:rPr lang="pl-PL" sz="2400" dirty="0">
                <a:solidFill>
                  <a:srgbClr val="002060"/>
                </a:solidFill>
              </a:rPr>
              <a:t>W przypadku, gdy </a:t>
            </a:r>
            <a:r>
              <a:rPr lang="pl-PL" sz="2400" dirty="0" smtClean="0">
                <a:solidFill>
                  <a:srgbClr val="002060"/>
                </a:solidFill>
              </a:rPr>
              <a:t>inwestycja wpisuje </a:t>
            </a:r>
            <a:r>
              <a:rPr lang="pl-PL" sz="2400" dirty="0">
                <a:solidFill>
                  <a:srgbClr val="002060"/>
                </a:solidFill>
              </a:rPr>
              <a:t>się w przynajmniej jeden z obszarów regionalnych inteligentnych specjalizacji, oprocentowanie wskazane </a:t>
            </a:r>
            <a:r>
              <a:rPr lang="pl-PL" sz="2400" dirty="0" smtClean="0">
                <a:solidFill>
                  <a:srgbClr val="002060"/>
                </a:solidFill>
              </a:rPr>
              <a:t>obniża </a:t>
            </a:r>
            <a:r>
              <a:rPr lang="pl-PL" sz="2400" dirty="0">
                <a:solidFill>
                  <a:srgbClr val="002060"/>
                </a:solidFill>
              </a:rPr>
              <a:t>się o 0,25 punktu </a:t>
            </a:r>
            <a:r>
              <a:rPr lang="pl-PL" sz="2400" dirty="0" smtClean="0">
                <a:solidFill>
                  <a:srgbClr val="002060"/>
                </a:solidFill>
              </a:rPr>
              <a:t>procentowego.</a:t>
            </a:r>
          </a:p>
          <a:p>
            <a:pPr hangingPunct="1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 </a:t>
            </a:r>
            <a:r>
              <a:rPr lang="pl-PL" sz="2400" b="1" dirty="0" smtClean="0">
                <a:solidFill>
                  <a:srgbClr val="002060"/>
                </a:solidFill>
              </a:rPr>
              <a:t>na zasadach rynkowych </a:t>
            </a:r>
            <a:r>
              <a:rPr lang="pl-PL" sz="2400" dirty="0">
                <a:solidFill>
                  <a:srgbClr val="002060"/>
                </a:solidFill>
              </a:rPr>
              <a:t>dla </a:t>
            </a:r>
            <a:r>
              <a:rPr lang="en-GB" sz="2400" dirty="0">
                <a:solidFill>
                  <a:srgbClr val="002060"/>
                </a:solidFill>
              </a:rPr>
              <a:t>small mid-caps </a:t>
            </a:r>
            <a:r>
              <a:rPr lang="en-GB" sz="2400" dirty="0" err="1">
                <a:solidFill>
                  <a:srgbClr val="002060"/>
                </a:solidFill>
              </a:rPr>
              <a:t>oraz</a:t>
            </a:r>
            <a:r>
              <a:rPr lang="en-GB" sz="2400" dirty="0">
                <a:solidFill>
                  <a:srgbClr val="002060"/>
                </a:solidFill>
              </a:rPr>
              <a:t> mid caps</a:t>
            </a:r>
            <a:r>
              <a:rPr lang="pl-PL" sz="2400" dirty="0">
                <a:solidFill>
                  <a:srgbClr val="002060"/>
                </a:solidFill>
              </a:rPr>
              <a:t> oraz dla MŚP, gdy nie jest możliwe udzielenie im wsparcia na warunkach korzystniejszych niż rynkowe.</a:t>
            </a:r>
          </a:p>
          <a:p>
            <a:pPr marL="0" indent="0" hangingPunct="1">
              <a:spcAft>
                <a:spcPts val="1200"/>
              </a:spcAft>
              <a:buNone/>
            </a:pPr>
            <a:endParaRPr lang="pl-PL" sz="2400" dirty="0">
              <a:solidFill>
                <a:srgbClr val="002060"/>
              </a:solidFill>
            </a:endParaRP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pl-PL" dirty="0" smtClean="0"/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l-PL" sz="2400" dirty="0" smtClean="0">
              <a:solidFill>
                <a:srgbClr val="002060"/>
              </a:solidFill>
            </a:endParaRP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pl-P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1220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60694" y="395741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 smtClean="0"/>
              <a:t>Pożyczka rozwojowa</a:t>
            </a:r>
            <a:endParaRPr lang="pl-PL" sz="4000" b="0" dirty="0">
              <a:solidFill>
                <a:srgbClr val="FF0000"/>
              </a:solidFill>
            </a:endParaRP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978632" y="1475744"/>
            <a:ext cx="9322516" cy="5393978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Umorzenie, jeśli inwestycja polega na:</a:t>
            </a:r>
            <a:endParaRPr lang="pl-PL" sz="2400" b="1" dirty="0">
              <a:solidFill>
                <a:srgbClr val="002060"/>
              </a:solidFill>
            </a:endParaRP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002060"/>
                </a:solidFill>
              </a:rPr>
              <a:t>wdrożeniu wyników prac badawczo-rozwojowych (B+R) skutkujących wprowadzeniem przez przedsiębiorcę nowego lub znacznie zmodyfikowanego produktu lub procesu 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>
                <a:solidFill>
                  <a:srgbClr val="002060"/>
                </a:solidFill>
              </a:rPr>
              <a:t>lub 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002060"/>
                </a:solidFill>
              </a:rPr>
              <a:t>wdrożeniu technologii zgodnej z koncepcją gospodarki o obiegu zamkniętym (GOZ</a:t>
            </a:r>
            <a:r>
              <a:rPr lang="pl-PL" sz="2400" dirty="0" smtClean="0">
                <a:solidFill>
                  <a:srgbClr val="002060"/>
                </a:solidFill>
              </a:rPr>
              <a:t>)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pl-PL" sz="2400" dirty="0" smtClean="0">
              <a:solidFill>
                <a:srgbClr val="002060"/>
              </a:solidFill>
            </a:endParaRP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 smtClean="0">
                <a:solidFill>
                  <a:srgbClr val="002060"/>
                </a:solidFill>
              </a:rPr>
              <a:t>Umorzenie wynosi 20% </a:t>
            </a:r>
            <a:r>
              <a:rPr lang="pl-PL" sz="2400" dirty="0">
                <a:solidFill>
                  <a:srgbClr val="002060"/>
                </a:solidFill>
              </a:rPr>
              <a:t>kapitału </a:t>
            </a:r>
            <a:r>
              <a:rPr lang="pl-PL" sz="2400" dirty="0" smtClean="0">
                <a:solidFill>
                  <a:srgbClr val="002060"/>
                </a:solidFill>
              </a:rPr>
              <a:t>pożyczki.</a:t>
            </a:r>
            <a:endParaRPr lang="pl-PL" sz="2400" dirty="0">
              <a:solidFill>
                <a:srgbClr val="002060"/>
              </a:solidFill>
            </a:endParaRP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 smtClean="0">
                <a:solidFill>
                  <a:srgbClr val="002060"/>
                </a:solidFill>
              </a:rPr>
              <a:t> </a:t>
            </a:r>
            <a:endParaRPr lang="pl-P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251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48971" y="266787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 smtClean="0"/>
              <a:t>Pożyczka rozwojowa</a:t>
            </a:r>
            <a:endParaRPr lang="pl-PL" sz="4000" b="0" dirty="0">
              <a:solidFill>
                <a:srgbClr val="FF0000"/>
              </a:solidFill>
            </a:endParaRP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955187" y="1346790"/>
            <a:ext cx="9290782" cy="5393978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 smtClean="0">
                <a:solidFill>
                  <a:srgbClr val="002060"/>
                </a:solidFill>
              </a:rPr>
              <a:t>Na co: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 smtClean="0">
                <a:solidFill>
                  <a:srgbClr val="002060"/>
                </a:solidFill>
              </a:rPr>
              <a:t>na inwestycje, w </a:t>
            </a:r>
            <a:r>
              <a:rPr lang="pl-PL" sz="2400" dirty="0">
                <a:solidFill>
                  <a:srgbClr val="002060"/>
                </a:solidFill>
              </a:rPr>
              <a:t>szczególności w nowoczesne maszyny </a:t>
            </a:r>
            <a:r>
              <a:rPr lang="pl-PL" sz="2400" dirty="0" smtClean="0">
                <a:solidFill>
                  <a:srgbClr val="002060"/>
                </a:solidFill>
              </a:rPr>
              <a:t/>
            </a:r>
            <a:br>
              <a:rPr lang="pl-PL" sz="2400" dirty="0" smtClean="0">
                <a:solidFill>
                  <a:srgbClr val="002060"/>
                </a:solidFill>
              </a:rPr>
            </a:br>
            <a:r>
              <a:rPr lang="pl-PL" sz="2400" dirty="0" smtClean="0">
                <a:solidFill>
                  <a:srgbClr val="002060"/>
                </a:solidFill>
              </a:rPr>
              <a:t>i </a:t>
            </a:r>
            <a:r>
              <a:rPr lang="pl-PL" sz="2400" dirty="0">
                <a:solidFill>
                  <a:srgbClr val="002060"/>
                </a:solidFill>
              </a:rPr>
              <a:t>urządzenia, technologie, wartości niematerialne i prawne, mające na celu: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rgbClr val="002060"/>
                </a:solidFill>
              </a:rPr>
              <a:t> rozbudowę </a:t>
            </a:r>
            <a:r>
              <a:rPr lang="pl-PL" sz="2400" dirty="0">
                <a:solidFill>
                  <a:srgbClr val="002060"/>
                </a:solidFill>
              </a:rPr>
              <a:t>przedsiębiorstw, rozwój produktu lub usługi, zwiększenie skali prowadzonej działalności, wprowadzenia na rynek nowych lub ulepszonych produktów/usług, zdobywanie nowych rynków zbytu;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rgbClr val="002060"/>
                </a:solidFill>
              </a:rPr>
              <a:t> wprowadzenie </a:t>
            </a:r>
            <a:r>
              <a:rPr lang="pl-PL" sz="2400" dirty="0">
                <a:solidFill>
                  <a:srgbClr val="002060"/>
                </a:solidFill>
              </a:rPr>
              <a:t>innowacji produktowej i procesowej, w tym wdrożenie wyników prac badawczo-rozwojowych (prace B+R) do działalności własnej przedsiębiorstwa</a:t>
            </a:r>
            <a:r>
              <a:rPr lang="pl-PL" sz="2400" dirty="0" smtClean="0">
                <a:solidFill>
                  <a:srgbClr val="002060"/>
                </a:solidFill>
              </a:rPr>
              <a:t>;</a:t>
            </a:r>
            <a:endParaRPr lang="pl-P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042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48971" y="266787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 smtClean="0"/>
              <a:t>Pożyczka rozwojowa</a:t>
            </a:r>
            <a:endParaRPr lang="pl-PL" sz="4000" b="0" dirty="0">
              <a:solidFill>
                <a:srgbClr val="FF0000"/>
              </a:solidFill>
            </a:endParaRP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1048971" y="1135775"/>
            <a:ext cx="9290782" cy="5393978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rgbClr val="002060"/>
                </a:solidFill>
              </a:rPr>
              <a:t> wdrażanie </a:t>
            </a:r>
            <a:r>
              <a:rPr lang="pl-PL" sz="2400" dirty="0">
                <a:solidFill>
                  <a:srgbClr val="002060"/>
                </a:solidFill>
              </a:rPr>
              <a:t>technologii zgodnych z koncepcją gospodarki </a:t>
            </a:r>
            <a:r>
              <a:rPr lang="pl-PL" sz="2400" dirty="0" smtClean="0">
                <a:solidFill>
                  <a:srgbClr val="002060"/>
                </a:solidFill>
              </a:rPr>
              <a:t/>
            </a:r>
            <a:br>
              <a:rPr lang="pl-PL" sz="2400" dirty="0" smtClean="0">
                <a:solidFill>
                  <a:srgbClr val="002060"/>
                </a:solidFill>
              </a:rPr>
            </a:br>
            <a:r>
              <a:rPr lang="pl-PL" sz="2400" dirty="0" smtClean="0">
                <a:solidFill>
                  <a:srgbClr val="002060"/>
                </a:solidFill>
              </a:rPr>
              <a:t>o </a:t>
            </a:r>
            <a:r>
              <a:rPr lang="pl-PL" sz="2400" dirty="0">
                <a:solidFill>
                  <a:srgbClr val="002060"/>
                </a:solidFill>
              </a:rPr>
              <a:t>obiegu zamkniętym, w tym rozwiązań związanych ze zmniejszeniem </a:t>
            </a:r>
            <a:r>
              <a:rPr lang="pl-PL" sz="2400" dirty="0" err="1">
                <a:solidFill>
                  <a:srgbClr val="002060"/>
                </a:solidFill>
              </a:rPr>
              <a:t>zasobo</a:t>
            </a:r>
            <a:r>
              <a:rPr lang="pl-PL" sz="2400" dirty="0">
                <a:solidFill>
                  <a:srgbClr val="002060"/>
                </a:solidFill>
              </a:rPr>
              <a:t>- i materiałochłonności procesów produkcyjnych i logistycznych, wykorzystaniem nowych materiałów, zmianą technologii produkcji czy też nowoczesnymi technikami recyklingu;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l-PL" sz="2400" dirty="0" smtClean="0">
                <a:solidFill>
                  <a:srgbClr val="002060"/>
                </a:solidFill>
              </a:rPr>
              <a:t> implementację </a:t>
            </a:r>
            <a:r>
              <a:rPr lang="pl-PL" sz="2400" dirty="0">
                <a:solidFill>
                  <a:srgbClr val="002060"/>
                </a:solidFill>
              </a:rPr>
              <a:t>rozwiązań cyfrowych o mniej specjalistycznym charakterze dotyczących np. zakupu oprogramowania biurowego, księgowego, systemów operacyjnych komputerów </a:t>
            </a:r>
            <a:r>
              <a:rPr lang="pl-PL" sz="2400" dirty="0" smtClean="0">
                <a:solidFill>
                  <a:srgbClr val="002060"/>
                </a:solidFill>
              </a:rPr>
              <a:t>osobistych</a:t>
            </a:r>
          </a:p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endParaRPr lang="pl-PL" sz="2400" dirty="0" smtClean="0">
              <a:solidFill>
                <a:srgbClr val="002060"/>
              </a:solidFill>
            </a:endParaRP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 smtClean="0">
                <a:solidFill>
                  <a:srgbClr val="002060"/>
                </a:solidFill>
              </a:rPr>
              <a:t>Finansowanie </a:t>
            </a:r>
            <a:r>
              <a:rPr lang="pl-PL" sz="2400" dirty="0">
                <a:solidFill>
                  <a:srgbClr val="002060"/>
                </a:solidFill>
              </a:rPr>
              <a:t>kapitału obrotowego maksymalnie do 30% wartości </a:t>
            </a:r>
            <a:r>
              <a:rPr lang="pl-PL" sz="2400" dirty="0" smtClean="0">
                <a:solidFill>
                  <a:srgbClr val="002060"/>
                </a:solidFill>
              </a:rPr>
              <a:t>pożyczki</a:t>
            </a:r>
            <a:endParaRPr lang="pl-P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266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60694" y="395741"/>
            <a:ext cx="8640382" cy="196059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 smtClean="0"/>
              <a:t>Wsparcie na inwestycje rozwojowe – dotacje z programu Wspólna Polityka Rolna</a:t>
            </a:r>
            <a:endParaRPr lang="pl-PL" sz="4000" b="0" dirty="0">
              <a:solidFill>
                <a:srgbClr val="FF0000"/>
              </a:solidFill>
            </a:endParaRPr>
          </a:p>
        </p:txBody>
      </p:sp>
      <p:sp>
        <p:nvSpPr>
          <p:cNvPr id="3" name="Symbol zastępczy tekstu 2"/>
          <p:cNvSpPr txBox="1">
            <a:spLocks/>
          </p:cNvSpPr>
          <p:nvPr/>
        </p:nvSpPr>
        <p:spPr>
          <a:xfrm>
            <a:off x="1060694" y="2636330"/>
            <a:ext cx="9322516" cy="4397516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Na co: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altLang="pl-PL" sz="2400" dirty="0">
                <a:solidFill>
                  <a:srgbClr val="002060"/>
                </a:solidFill>
              </a:rPr>
              <a:t>rozwijanie pozarolniczej działalności gospodarczej</a:t>
            </a:r>
            <a:endParaRPr lang="pl-PL" sz="2400" dirty="0">
              <a:solidFill>
                <a:srgbClr val="002060"/>
              </a:solidFill>
            </a:endParaRP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Dla </a:t>
            </a:r>
            <a:r>
              <a:rPr lang="pl-PL" sz="2400" b="1" dirty="0">
                <a:solidFill>
                  <a:srgbClr val="002060"/>
                </a:solidFill>
              </a:rPr>
              <a:t>kogo: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dirty="0">
                <a:solidFill>
                  <a:srgbClr val="002060"/>
                </a:solidFill>
              </a:rPr>
              <a:t>mikro, małe i średnie przedsiębiorstwa </a:t>
            </a:r>
            <a:r>
              <a:rPr lang="pl-PL" sz="2400" dirty="0" smtClean="0">
                <a:solidFill>
                  <a:srgbClr val="002060"/>
                </a:solidFill>
              </a:rPr>
              <a:t>zlokalizowane na obszarach wiejskich do 20 tys. mieszkańców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Max</a:t>
            </a:r>
            <a:r>
              <a:rPr lang="pl-PL" sz="2400" b="1" dirty="0">
                <a:solidFill>
                  <a:srgbClr val="002060"/>
                </a:solidFill>
              </a:rPr>
              <a:t>. </a:t>
            </a:r>
            <a:r>
              <a:rPr lang="pl-PL" sz="2400" b="1" dirty="0" smtClean="0">
                <a:solidFill>
                  <a:srgbClr val="002060"/>
                </a:solidFill>
              </a:rPr>
              <a:t>kwota:</a:t>
            </a:r>
            <a:r>
              <a:rPr lang="pl-PL" sz="2400" dirty="0" smtClean="0">
                <a:solidFill>
                  <a:srgbClr val="002060"/>
                </a:solidFill>
              </a:rPr>
              <a:t> 500 tys. zł</a:t>
            </a:r>
            <a:endParaRPr lang="pl-PL" sz="2400" dirty="0">
              <a:solidFill>
                <a:srgbClr val="002060"/>
              </a:solidFill>
            </a:endParaRP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Dofinansowanie</a:t>
            </a:r>
            <a:r>
              <a:rPr lang="pl-PL" sz="2400" dirty="0" smtClean="0">
                <a:solidFill>
                  <a:srgbClr val="002060"/>
                </a:solidFill>
              </a:rPr>
              <a:t>: 65 %</a:t>
            </a:r>
          </a:p>
          <a:p>
            <a:pPr marL="0" indent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Termin</a:t>
            </a:r>
            <a:r>
              <a:rPr lang="pl-PL" sz="2400" dirty="0" smtClean="0">
                <a:solidFill>
                  <a:srgbClr val="002060"/>
                </a:solidFill>
              </a:rPr>
              <a:t>: IV kwartał 2024 r.</a:t>
            </a:r>
            <a:endParaRPr lang="pl-P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4192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44631" y="220836"/>
            <a:ext cx="8827477" cy="196059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 smtClean="0"/>
              <a:t>Wsparcie na inwestycje rozwojowe – dotacje z: Wspólna Polityka Rolna</a:t>
            </a:r>
            <a:endParaRPr lang="pl-PL" sz="4000" b="0" dirty="0">
              <a:solidFill>
                <a:srgbClr val="FF0000"/>
              </a:solidFill>
            </a:endParaRPr>
          </a:p>
        </p:txBody>
      </p:sp>
      <p:pic>
        <p:nvPicPr>
          <p:cNvPr id="1026" name="Picture 2" descr="Mapa przedstawiająca podział gmin pomiędzy małopolskie LG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6" b="11793"/>
          <a:stretch/>
        </p:blipFill>
        <p:spPr bwMode="auto">
          <a:xfrm>
            <a:off x="732504" y="1664677"/>
            <a:ext cx="9451733" cy="565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750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25525" y="367400"/>
            <a:ext cx="8640382" cy="8016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pl-PL" sz="4000" b="0" dirty="0"/>
              <a:t>Dig.IT. Transformacja cyfrowa polskich MŚP – Granty na cyfryzację</a:t>
            </a:r>
            <a:endParaRPr sz="4000" b="0" dirty="0"/>
          </a:p>
        </p:txBody>
      </p:sp>
      <p:sp>
        <p:nvSpPr>
          <p:cNvPr id="161" name="Symbol zastępczy zawartości 5"/>
          <p:cNvSpPr txBox="1">
            <a:spLocks noGrp="1"/>
          </p:cNvSpPr>
          <p:nvPr>
            <p:ph type="body" idx="1"/>
          </p:nvPr>
        </p:nvSpPr>
        <p:spPr>
          <a:xfrm>
            <a:off x="1025525" y="1527858"/>
            <a:ext cx="9414840" cy="56111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pl-PL" sz="2000" b="1" dirty="0" smtClean="0">
                <a:solidFill>
                  <a:srgbClr val="002060"/>
                </a:solidFill>
              </a:rPr>
              <a:t>Dla kogo?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 smtClean="0">
                <a:solidFill>
                  <a:srgbClr val="002060"/>
                </a:solidFill>
              </a:rPr>
              <a:t>mikro-</a:t>
            </a:r>
            <a:r>
              <a:rPr lang="pl-PL" sz="2000" dirty="0">
                <a:solidFill>
                  <a:srgbClr val="002060"/>
                </a:solidFill>
              </a:rPr>
              <a:t>, małych i średnich </a:t>
            </a:r>
            <a:r>
              <a:rPr lang="pl-PL" sz="2000" dirty="0" smtClean="0">
                <a:solidFill>
                  <a:srgbClr val="002060"/>
                </a:solidFill>
              </a:rPr>
              <a:t>przedsiębiorstw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000" b="1" dirty="0" smtClean="0">
                <a:solidFill>
                  <a:srgbClr val="002060"/>
                </a:solidFill>
              </a:rPr>
              <a:t>Na co?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 smtClean="0">
                <a:solidFill>
                  <a:srgbClr val="002060"/>
                </a:solidFill>
              </a:rPr>
              <a:t>doradztwo, zakup </a:t>
            </a:r>
            <a:r>
              <a:rPr lang="pl-PL" sz="2000" dirty="0">
                <a:solidFill>
                  <a:srgbClr val="002060"/>
                </a:solidFill>
              </a:rPr>
              <a:t>nowoczesnych technologii </a:t>
            </a:r>
            <a:r>
              <a:rPr lang="pl-PL" sz="2000" dirty="0" smtClean="0">
                <a:solidFill>
                  <a:srgbClr val="002060"/>
                </a:solidFill>
              </a:rPr>
              <a:t>cyfrowych, </a:t>
            </a:r>
            <a:r>
              <a:rPr lang="pl-PL" sz="2000" dirty="0">
                <a:solidFill>
                  <a:srgbClr val="002060"/>
                </a:solidFill>
              </a:rPr>
              <a:t>środków trwałych oraz szkolenia</a:t>
            </a:r>
            <a:endParaRPr lang="pl-PL" sz="20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2000" b="1" dirty="0">
                <a:solidFill>
                  <a:srgbClr val="002060"/>
                </a:solidFill>
              </a:rPr>
              <a:t>Finanse: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dirty="0" smtClean="0">
                <a:solidFill>
                  <a:srgbClr val="002060"/>
                </a:solidFill>
              </a:rPr>
              <a:t>granty od 40-200 tys. EUR, dofinansowanie do 70 % kosztów netto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000" b="1" dirty="0">
                <a:solidFill>
                  <a:srgbClr val="002060"/>
                </a:solidFill>
              </a:rPr>
              <a:t>Obszary transformacji cyfrowej wspierane w części grantowej projektu: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automatyzacja </a:t>
            </a:r>
            <a:r>
              <a:rPr lang="pl-PL" sz="2000" dirty="0">
                <a:solidFill>
                  <a:srgbClr val="002060"/>
                </a:solidFill>
              </a:rPr>
              <a:t>procesów i analityka biznesowa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cyfrowa </a:t>
            </a:r>
            <a:r>
              <a:rPr lang="pl-PL" sz="2000" dirty="0">
                <a:solidFill>
                  <a:srgbClr val="002060"/>
                </a:solidFill>
              </a:rPr>
              <a:t>sprzedaż i kontakt z klientem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wykorzystanie </a:t>
            </a:r>
            <a:r>
              <a:rPr lang="pl-PL" sz="2000" dirty="0">
                <a:solidFill>
                  <a:srgbClr val="002060"/>
                </a:solidFill>
              </a:rPr>
              <a:t>rozwiązań chmurowych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wykorzystanie </a:t>
            </a:r>
            <a:r>
              <a:rPr lang="pl-PL" sz="2000" dirty="0">
                <a:solidFill>
                  <a:srgbClr val="002060"/>
                </a:solidFill>
              </a:rPr>
              <a:t>sztucznej inteligencji i uczenie maszynowe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 err="1" smtClean="0">
                <a:solidFill>
                  <a:srgbClr val="002060"/>
                </a:solidFill>
              </a:rPr>
              <a:t>cyberbezpieczeństwo</a:t>
            </a:r>
            <a:endParaRPr lang="pl-PL" sz="2000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zarządzanie </a:t>
            </a:r>
            <a:r>
              <a:rPr lang="pl-PL" sz="2000" dirty="0">
                <a:solidFill>
                  <a:srgbClr val="002060"/>
                </a:solidFill>
              </a:rPr>
              <a:t>zasobami przedsiębiorstwa z wykorzystaniem rozwiązań informatycznych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3200" b="1" dirty="0" smtClean="0">
                <a:solidFill>
                  <a:srgbClr val="002060"/>
                </a:solidFill>
              </a:rPr>
              <a:t>www.arp.pl</a:t>
            </a:r>
            <a:endParaRPr lang="pl-PL" sz="3200" b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877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23609" y="541757"/>
            <a:ext cx="8635029" cy="107933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sz="4000" b="0" dirty="0"/>
              <a:t>PIFE - W czym możemy Ci pomóc?</a:t>
            </a:r>
          </a:p>
        </p:txBody>
      </p:sp>
      <p:sp>
        <p:nvSpPr>
          <p:cNvPr id="162" name="Symbol zastępczy daty 3"/>
          <p:cNvSpPr txBox="1"/>
          <p:nvPr/>
        </p:nvSpPr>
        <p:spPr>
          <a:xfrm>
            <a:off x="8935079" y="541757"/>
            <a:ext cx="1707727" cy="3706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0" rIns="45690">
            <a:spAutoFit/>
          </a:bodyPr>
          <a:lstStyle/>
          <a:p>
            <a:endParaRPr sz="1799" dirty="0"/>
          </a:p>
        </p:txBody>
      </p:sp>
      <p:sp>
        <p:nvSpPr>
          <p:cNvPr id="9" name="Prostokąt 8"/>
          <p:cNvSpPr/>
          <p:nvPr/>
        </p:nvSpPr>
        <p:spPr>
          <a:xfrm>
            <a:off x="919915" y="1817900"/>
            <a:ext cx="9174580" cy="420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193" indent="-354193">
              <a:lnSpc>
                <a:spcPct val="114000"/>
              </a:lnSpc>
              <a:spcAft>
                <a:spcPts val="465"/>
              </a:spcAft>
              <a:buFont typeface="Wingdings" panose="05000000000000000000" pitchFamily="2" charset="2"/>
              <a:buChar char="§"/>
            </a:pPr>
            <a:r>
              <a:rPr lang="pl-PL" sz="2400" b="1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konsultujemy – </a:t>
            </a:r>
            <a:r>
              <a:rPr lang="pl-PL" sz="2400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napisz, zadzwoń</a:t>
            </a: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, przyjdź i </a:t>
            </a:r>
            <a:r>
              <a:rPr lang="pl-PL" sz="2400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porozmawiaj </a:t>
            </a:r>
            <a:endParaRPr lang="pl-PL" sz="2400" dirty="0" smtClean="0">
              <a:solidFill>
                <a:srgbClr val="002060"/>
              </a:solidFill>
              <a:latin typeface="Open Sans"/>
              <a:cs typeface="Arial" panose="020B0604020202020204" pitchFamily="34" charset="0"/>
            </a:endParaRPr>
          </a:p>
          <a:p>
            <a:pPr marL="354193" indent="-354193">
              <a:lnSpc>
                <a:spcPct val="114000"/>
              </a:lnSpc>
              <a:spcAft>
                <a:spcPts val="465"/>
              </a:spcAft>
              <a:buFont typeface="Wingdings" panose="05000000000000000000" pitchFamily="2" charset="2"/>
              <a:buChar char="§"/>
            </a:pPr>
            <a:endParaRPr lang="pl-PL" sz="2400" dirty="0">
              <a:solidFill>
                <a:srgbClr val="002060"/>
              </a:solidFill>
              <a:latin typeface="Open Sans"/>
              <a:cs typeface="Arial" panose="020B0604020202020204" pitchFamily="34" charset="0"/>
            </a:endParaRPr>
          </a:p>
          <a:p>
            <a:pPr marL="354193" indent="-354193">
              <a:lnSpc>
                <a:spcPct val="114000"/>
              </a:lnSpc>
              <a:spcAft>
                <a:spcPts val="465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prowadzimy </a:t>
            </a:r>
            <a:r>
              <a:rPr lang="pl-PL" sz="2400" b="1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spotkania </a:t>
            </a:r>
            <a:r>
              <a:rPr lang="pl-PL" sz="2400" b="1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informacyjne, </a:t>
            </a:r>
            <a:r>
              <a:rPr lang="pl-PL" sz="2400" b="1" dirty="0" err="1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webinary</a:t>
            </a:r>
            <a:r>
              <a:rPr lang="pl-PL" sz="2400" b="1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 </a:t>
            </a:r>
            <a:r>
              <a:rPr lang="pl-PL" sz="2400" b="1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i szkolenia </a:t>
            </a:r>
            <a:br>
              <a:rPr lang="pl-PL" sz="2400" b="1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</a:br>
            <a:r>
              <a:rPr lang="pl-PL" sz="2400" b="1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– </a:t>
            </a:r>
            <a:r>
              <a:rPr lang="pl-PL" sz="2400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weź udział w organizowanych przez nas wydarzeniach </a:t>
            </a:r>
            <a:br>
              <a:rPr lang="pl-PL" sz="2400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</a:br>
            <a:r>
              <a:rPr lang="pl-PL" sz="2400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i bądź na </a:t>
            </a: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bieżąco</a:t>
            </a:r>
          </a:p>
          <a:p>
            <a:pPr marL="354193" indent="-354193">
              <a:lnSpc>
                <a:spcPct val="114000"/>
              </a:lnSpc>
              <a:spcAft>
                <a:spcPts val="465"/>
              </a:spcAft>
              <a:buFont typeface="Wingdings" panose="05000000000000000000" pitchFamily="2" charset="2"/>
              <a:buChar char="§"/>
            </a:pPr>
            <a:endParaRPr lang="pl-PL" sz="2400" b="1" dirty="0">
              <a:solidFill>
                <a:srgbClr val="002060"/>
              </a:solidFill>
              <a:latin typeface="Open Sans"/>
              <a:cs typeface="Arial" panose="020B0604020202020204" pitchFamily="34" charset="0"/>
            </a:endParaRPr>
          </a:p>
          <a:p>
            <a:pPr marL="354193" indent="-354193">
              <a:lnSpc>
                <a:spcPct val="114000"/>
              </a:lnSpc>
              <a:spcAft>
                <a:spcPts val="465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prowadzimy</a:t>
            </a:r>
            <a:r>
              <a:rPr lang="pl-PL" sz="2400" b="1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 mobilne punkty informacyjne </a:t>
            </a: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w gminach</a:t>
            </a:r>
            <a:r>
              <a:rPr lang="pl-PL" sz="2400" b="1" dirty="0">
                <a:solidFill>
                  <a:srgbClr val="002060"/>
                </a:solidFill>
                <a:latin typeface="Open Sans"/>
              </a:rPr>
              <a:t/>
            </a:r>
            <a:br>
              <a:rPr lang="pl-PL" sz="2400" b="1" dirty="0">
                <a:solidFill>
                  <a:srgbClr val="002060"/>
                </a:solidFill>
                <a:latin typeface="Open Sans"/>
              </a:rPr>
            </a:br>
            <a:endParaRPr lang="pl-PL" sz="2400" dirty="0">
              <a:solidFill>
                <a:srgbClr val="002060"/>
              </a:solidFill>
              <a:latin typeface="Open Sans"/>
              <a:cs typeface="Arial" panose="020B0604020202020204" pitchFamily="34" charset="0"/>
            </a:endParaRPr>
          </a:p>
          <a:p>
            <a:pPr marL="354193" lvl="3" indent="-354193">
              <a:lnSpc>
                <a:spcPct val="114000"/>
              </a:lnSpc>
              <a:spcAft>
                <a:spcPts val="465"/>
              </a:spcAft>
              <a:buFont typeface="Courier New" panose="02070309020205020404" pitchFamily="49" charset="0"/>
              <a:buChar char="o"/>
            </a:pPr>
            <a:endParaRPr lang="pl-PL" sz="2400" dirty="0">
              <a:solidFill>
                <a:srgbClr val="002060"/>
              </a:solidFill>
              <a:latin typeface="Open San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0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ymbol zastępczy zawartości 5"/>
          <p:cNvSpPr txBox="1">
            <a:spLocks noGrp="1"/>
          </p:cNvSpPr>
          <p:nvPr>
            <p:ph type="body" idx="1"/>
          </p:nvPr>
        </p:nvSpPr>
        <p:spPr>
          <a:xfrm>
            <a:off x="980071" y="1678032"/>
            <a:ext cx="9330992" cy="467710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400" dirty="0">
                <a:solidFill>
                  <a:srgbClr val="002060"/>
                </a:solidFill>
              </a:rPr>
              <a:t>ustalimy, </a:t>
            </a:r>
            <a:r>
              <a:rPr lang="pl-PL" sz="2400" b="1" dirty="0">
                <a:solidFill>
                  <a:srgbClr val="002060"/>
                </a:solidFill>
              </a:rPr>
              <a:t>czy Twój pomysł ma szansę </a:t>
            </a:r>
            <a:r>
              <a:rPr lang="pl-PL" sz="2400" b="1" dirty="0" smtClean="0">
                <a:solidFill>
                  <a:srgbClr val="002060"/>
                </a:solidFill>
              </a:rPr>
              <a:t>na </a:t>
            </a:r>
            <a:r>
              <a:rPr lang="pl-PL" sz="2400" b="1" dirty="0">
                <a:solidFill>
                  <a:srgbClr val="002060"/>
                </a:solidFill>
              </a:rPr>
              <a:t>wsparcie </a:t>
            </a:r>
            <a:r>
              <a:rPr lang="pl-PL" sz="2400" dirty="0">
                <a:solidFill>
                  <a:srgbClr val="002060"/>
                </a:solidFill>
              </a:rPr>
              <a:t>z Funduszy Europejskich</a:t>
            </a:r>
          </a:p>
          <a:p>
            <a:pPr>
              <a:lnSpc>
                <a:spcPct val="100000"/>
              </a:lnSpc>
            </a:pPr>
            <a:r>
              <a:rPr lang="pl-PL" sz="2400" dirty="0">
                <a:solidFill>
                  <a:srgbClr val="002060"/>
                </a:solidFill>
              </a:rPr>
              <a:t> wskażemy </a:t>
            </a:r>
            <a:r>
              <a:rPr lang="pl-PL" sz="2400" b="1" dirty="0">
                <a:solidFill>
                  <a:srgbClr val="002060"/>
                </a:solidFill>
              </a:rPr>
              <a:t>dostępne opcje </a:t>
            </a:r>
            <a:r>
              <a:rPr lang="pl-PL" sz="2400" dirty="0">
                <a:solidFill>
                  <a:srgbClr val="002060"/>
                </a:solidFill>
              </a:rPr>
              <a:t>pomocy</a:t>
            </a:r>
          </a:p>
          <a:p>
            <a:pPr>
              <a:lnSpc>
                <a:spcPct val="100000"/>
              </a:lnSpc>
            </a:pPr>
            <a:r>
              <a:rPr lang="pl-PL" sz="2400" dirty="0">
                <a:solidFill>
                  <a:srgbClr val="002060"/>
                </a:solidFill>
              </a:rPr>
              <a:t> podpowiemy </a:t>
            </a:r>
            <a:r>
              <a:rPr lang="pl-PL" sz="2400" b="1" dirty="0">
                <a:solidFill>
                  <a:srgbClr val="002060"/>
                </a:solidFill>
              </a:rPr>
              <a:t>do kogo </a:t>
            </a:r>
            <a:r>
              <a:rPr lang="pl-PL" sz="2400" dirty="0">
                <a:solidFill>
                  <a:srgbClr val="002060"/>
                </a:solidFill>
              </a:rPr>
              <a:t>należy się zgłosić</a:t>
            </a:r>
          </a:p>
          <a:p>
            <a:pPr>
              <a:lnSpc>
                <a:spcPct val="100000"/>
              </a:lnSpc>
            </a:pPr>
            <a:r>
              <a:rPr lang="pl-PL" sz="2400" dirty="0">
                <a:solidFill>
                  <a:srgbClr val="002060"/>
                </a:solidFill>
              </a:rPr>
              <a:t> poinformujemy o </a:t>
            </a:r>
            <a:r>
              <a:rPr lang="pl-PL" sz="2400" b="1" dirty="0">
                <a:solidFill>
                  <a:srgbClr val="002060"/>
                </a:solidFill>
              </a:rPr>
              <a:t>warunkach i kryteriach </a:t>
            </a:r>
            <a:r>
              <a:rPr lang="pl-PL" sz="2400" dirty="0">
                <a:solidFill>
                  <a:srgbClr val="002060"/>
                </a:solidFill>
              </a:rPr>
              <a:t>otrzymania wsparcia</a:t>
            </a:r>
          </a:p>
          <a:p>
            <a:pPr>
              <a:lnSpc>
                <a:spcPct val="100000"/>
              </a:lnSpc>
            </a:pPr>
            <a:r>
              <a:rPr lang="pl-PL" sz="2400" dirty="0">
                <a:solidFill>
                  <a:srgbClr val="002060"/>
                </a:solidFill>
              </a:rPr>
              <a:t>przedstawimy Ci </a:t>
            </a:r>
            <a:r>
              <a:rPr lang="pl-PL" sz="2400" b="1" dirty="0">
                <a:solidFill>
                  <a:srgbClr val="002060"/>
                </a:solidFill>
              </a:rPr>
              <a:t>proces </a:t>
            </a:r>
            <a:r>
              <a:rPr lang="pl-PL" sz="2400" dirty="0">
                <a:solidFill>
                  <a:srgbClr val="002060"/>
                </a:solidFill>
              </a:rPr>
              <a:t>ubiegania się </a:t>
            </a:r>
            <a:r>
              <a:rPr lang="pl-PL" sz="2400" dirty="0" smtClean="0">
                <a:solidFill>
                  <a:srgbClr val="002060"/>
                </a:solidFill>
              </a:rPr>
              <a:t>o </a:t>
            </a:r>
            <a:r>
              <a:rPr lang="pl-PL" sz="2400" dirty="0">
                <a:solidFill>
                  <a:srgbClr val="002060"/>
                </a:solidFill>
              </a:rPr>
              <a:t>środki</a:t>
            </a:r>
          </a:p>
          <a:p>
            <a:pPr>
              <a:lnSpc>
                <a:spcPct val="100000"/>
              </a:lnSpc>
            </a:pPr>
            <a:r>
              <a:rPr lang="pl-PL" sz="2400" dirty="0">
                <a:solidFill>
                  <a:srgbClr val="002060"/>
                </a:solidFill>
              </a:rPr>
              <a:t> podpowiemy jak krok po kroku przygotować </a:t>
            </a:r>
            <a:r>
              <a:rPr lang="pl-PL" sz="2400" b="1" dirty="0">
                <a:solidFill>
                  <a:srgbClr val="002060"/>
                </a:solidFill>
              </a:rPr>
              <a:t>dobry projekt</a:t>
            </a:r>
            <a:endParaRPr lang="pl-PL" sz="2400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400" dirty="0" smtClean="0">
              <a:solidFill>
                <a:srgbClr val="002060"/>
              </a:solidFill>
            </a:endParaRPr>
          </a:p>
        </p:txBody>
      </p:sp>
      <p:sp>
        <p:nvSpPr>
          <p:cNvPr id="162" name="Symbol zastępczy daty 3"/>
          <p:cNvSpPr txBox="1"/>
          <p:nvPr/>
        </p:nvSpPr>
        <p:spPr>
          <a:xfrm>
            <a:off x="8935079" y="541757"/>
            <a:ext cx="1707727" cy="3706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0" rIns="45690">
            <a:spAutoFit/>
          </a:bodyPr>
          <a:lstStyle/>
          <a:p>
            <a:endParaRPr sz="1799" dirty="0"/>
          </a:p>
        </p:txBody>
      </p:sp>
      <p:pic>
        <p:nvPicPr>
          <p:cNvPr id="5" name="Obraz 4" descr="Grafika Punkt Informacyjny Funduszy Europejskich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958" y="5712849"/>
            <a:ext cx="2952824" cy="699971"/>
          </a:xfrm>
          <a:prstGeom prst="rect">
            <a:avLst/>
          </a:prstGeom>
        </p:spPr>
      </p:pic>
      <p:sp>
        <p:nvSpPr>
          <p:cNvPr id="6" name="Tytuł 4"/>
          <p:cNvSpPr txBox="1">
            <a:spLocks noGrp="1"/>
          </p:cNvSpPr>
          <p:nvPr>
            <p:ph type="title"/>
          </p:nvPr>
        </p:nvSpPr>
        <p:spPr>
          <a:xfrm>
            <a:off x="1056477" y="541757"/>
            <a:ext cx="8635029" cy="107933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sz="4000" b="0" dirty="0"/>
              <a:t>W czym możemy Ci pomóc?</a:t>
            </a:r>
          </a:p>
        </p:txBody>
      </p:sp>
    </p:spTree>
    <p:extLst>
      <p:ext uri="{BB962C8B-B14F-4D97-AF65-F5344CB8AC3E}">
        <p14:creationId xmlns:p14="http://schemas.microsoft.com/office/powerpoint/2010/main" val="403750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4"/>
          <p:cNvSpPr txBox="1">
            <a:spLocks/>
          </p:cNvSpPr>
          <p:nvPr/>
        </p:nvSpPr>
        <p:spPr>
          <a:xfrm>
            <a:off x="1017238" y="506973"/>
            <a:ext cx="8640382" cy="630165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/>
            <a:r>
              <a:rPr lang="pl-PL" sz="4000" b="0" dirty="0"/>
              <a:t>Kluczowe informacje o firmie ubiegającej się o fundusze:</a:t>
            </a:r>
          </a:p>
        </p:txBody>
      </p:sp>
      <p:sp>
        <p:nvSpPr>
          <p:cNvPr id="6" name="Symbol zastępczy tekstu 2"/>
          <p:cNvSpPr txBox="1">
            <a:spLocks/>
          </p:cNvSpPr>
          <p:nvPr/>
        </p:nvSpPr>
        <p:spPr>
          <a:xfrm>
            <a:off x="1017238" y="2086028"/>
            <a:ext cx="9438204" cy="3247972"/>
          </a:xfrm>
          <a:prstGeom prst="rect">
            <a:avLst/>
          </a:prstGeom>
        </p:spPr>
        <p:txBody>
          <a:bodyPr>
            <a:noAutofit/>
          </a:bodyPr>
          <a:lstStyle>
            <a:lvl1pPr marL="251985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7" marR="0" indent="-251986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9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5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900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72" marR="0" indent="-251985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81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52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24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95" marR="0" indent="-238723" algn="l" defTabSz="1007943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>
              <a:lnSpc>
                <a:spcPct val="114000"/>
              </a:lnSpc>
              <a:spcBef>
                <a:spcPts val="0"/>
              </a:spcBef>
              <a:spcAft>
                <a:spcPts val="465"/>
              </a:spcAft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rgbClr val="002060"/>
                </a:solidFill>
              </a:rPr>
              <a:t>Gdzie firma ma siedzibę?</a:t>
            </a:r>
          </a:p>
          <a:p>
            <a:pPr hangingPunct="1">
              <a:lnSpc>
                <a:spcPct val="114000"/>
              </a:lnSpc>
              <a:spcBef>
                <a:spcPts val="0"/>
              </a:spcBef>
              <a:spcAft>
                <a:spcPts val="465"/>
              </a:spcAft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rgbClr val="002060"/>
                </a:solidFill>
              </a:rPr>
              <a:t>Gdzie będzie realizowana inwestycja?</a:t>
            </a:r>
          </a:p>
          <a:p>
            <a:pPr hangingPunct="1">
              <a:lnSpc>
                <a:spcPct val="114000"/>
              </a:lnSpc>
              <a:spcBef>
                <a:spcPts val="0"/>
              </a:spcBef>
              <a:spcAft>
                <a:spcPts val="465"/>
              </a:spcAft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rgbClr val="002060"/>
                </a:solidFill>
              </a:rPr>
              <a:t>Ile firma zatrudnia pracowników?</a:t>
            </a:r>
          </a:p>
          <a:p>
            <a:pPr hangingPunct="1">
              <a:lnSpc>
                <a:spcPct val="114000"/>
              </a:lnSpc>
              <a:spcBef>
                <a:spcPts val="0"/>
              </a:spcBef>
              <a:spcAft>
                <a:spcPts val="465"/>
              </a:spcAft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rgbClr val="002060"/>
                </a:solidFill>
              </a:rPr>
              <a:t>Na czym polega inwestycja?</a:t>
            </a:r>
          </a:p>
          <a:p>
            <a:pPr hangingPunct="1">
              <a:lnSpc>
                <a:spcPct val="114000"/>
              </a:lnSpc>
              <a:spcBef>
                <a:spcPts val="0"/>
              </a:spcBef>
              <a:spcAft>
                <a:spcPts val="465"/>
              </a:spcAft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rgbClr val="002060"/>
                </a:solidFill>
              </a:rPr>
              <a:t>Jakie koszty jest potrzeba sfinansować?</a:t>
            </a:r>
          </a:p>
          <a:p>
            <a:pPr hangingPunct="1">
              <a:lnSpc>
                <a:spcPct val="114000"/>
              </a:lnSpc>
              <a:spcBef>
                <a:spcPts val="0"/>
              </a:spcBef>
              <a:spcAft>
                <a:spcPts val="465"/>
              </a:spcAft>
              <a:buFont typeface="Arial" panose="020B0604020202020204" pitchFamily="34" charset="0"/>
              <a:buChar char="•"/>
            </a:pPr>
            <a:r>
              <a:rPr lang="pl-PL" sz="2400" dirty="0" smtClean="0">
                <a:solidFill>
                  <a:srgbClr val="002060"/>
                </a:solidFill>
              </a:rPr>
              <a:t>Czy planuję opracować innowację?</a:t>
            </a:r>
            <a:endParaRPr lang="pl-PL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009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477" y="1044689"/>
            <a:ext cx="9205060" cy="6511811"/>
          </a:xfrm>
          <a:prstGeom prst="rect">
            <a:avLst/>
          </a:prstGeom>
        </p:spPr>
      </p:pic>
      <p:sp>
        <p:nvSpPr>
          <p:cNvPr id="3" name="Tytuł 4"/>
          <p:cNvSpPr txBox="1">
            <a:spLocks noGrp="1"/>
          </p:cNvSpPr>
          <p:nvPr>
            <p:ph type="title"/>
          </p:nvPr>
        </p:nvSpPr>
        <p:spPr>
          <a:xfrm>
            <a:off x="1056477" y="505022"/>
            <a:ext cx="8635029" cy="107933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sz="4000" b="0" dirty="0" smtClean="0"/>
              <a:t>Sieć PIFE w Małopolsce</a:t>
            </a:r>
            <a:endParaRPr lang="pl-PL" sz="4000" b="0" dirty="0"/>
          </a:p>
        </p:txBody>
      </p:sp>
    </p:spTree>
    <p:extLst>
      <p:ext uri="{BB962C8B-B14F-4D97-AF65-F5344CB8AC3E}">
        <p14:creationId xmlns:p14="http://schemas.microsoft.com/office/powerpoint/2010/main" val="688172847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ytuł 5"/>
          <p:cNvSpPr txBox="1">
            <a:spLocks noGrp="1"/>
          </p:cNvSpPr>
          <p:nvPr>
            <p:ph type="title"/>
          </p:nvPr>
        </p:nvSpPr>
        <p:spPr>
          <a:xfrm>
            <a:off x="1183355" y="750490"/>
            <a:ext cx="7559675" cy="70557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sz="3600" b="0" dirty="0" smtClean="0"/>
              <a:t>Dziękujemy!</a:t>
            </a:r>
            <a:endParaRPr lang="pl-PL" sz="3600" b="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183355" y="1541443"/>
            <a:ext cx="94036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71" indent="-365771">
              <a:spcAft>
                <a:spcPts val="640"/>
              </a:spcAft>
              <a:defRPr/>
            </a:pPr>
            <a:r>
              <a:rPr lang="pl-PL" sz="2400" b="1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Bartłomiej Gąciarz</a:t>
            </a:r>
          </a:p>
          <a:p>
            <a:pPr marL="365771" indent="-365771">
              <a:spcAft>
                <a:spcPts val="640"/>
              </a:spcAft>
              <a:defRPr/>
            </a:pP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Główny </a:t>
            </a:r>
            <a:r>
              <a:rPr lang="pl-PL" sz="2400" dirty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Punkt Informacyjny Funduszy </a:t>
            </a: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Europejskich w Krakowie</a:t>
            </a:r>
          </a:p>
          <a:p>
            <a:pPr marL="365771" indent="-365771">
              <a:spcAft>
                <a:spcPts val="640"/>
              </a:spcAft>
              <a:defRPr/>
            </a:pP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Urząd Marszałkowski Województwa Małopolskiego</a:t>
            </a:r>
          </a:p>
          <a:p>
            <a:pPr marL="365771" indent="-365771">
              <a:spcAft>
                <a:spcPts val="640"/>
              </a:spcAft>
              <a:defRPr/>
            </a:pP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tel. </a:t>
            </a: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12 </a:t>
            </a: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616 06 56</a:t>
            </a:r>
          </a:p>
          <a:p>
            <a:pPr marL="365771" indent="-365771">
              <a:spcAft>
                <a:spcPts val="640"/>
              </a:spcAft>
              <a:defRPr/>
            </a:pPr>
            <a:r>
              <a:rPr lang="pl-PL" sz="2400" dirty="0" smtClean="0">
                <a:solidFill>
                  <a:srgbClr val="002060"/>
                </a:solidFill>
                <a:latin typeface="Open Sans"/>
                <a:cs typeface="Arial" panose="020B0604020202020204" pitchFamily="34" charset="0"/>
              </a:rPr>
              <a:t>e-mail: pife.krakow@umwm.malopolska.pl</a:t>
            </a:r>
          </a:p>
        </p:txBody>
      </p:sp>
      <p:pic>
        <p:nvPicPr>
          <p:cNvPr id="4" name="Obraz 3" descr="Zestawienie logotypów: Pomoc Techniczna dla Funduszy Europejskich, barwy RP, znak UE z napisem dofinansowane przez Unię Europejską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389" y="6282409"/>
            <a:ext cx="8703884" cy="1152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4263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13802" y="454358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/>
              <a:t>Wsparcie dla przedsiębiorców </a:t>
            </a:r>
            <a:r>
              <a:rPr lang="pl-PL" sz="4000" b="0" dirty="0" smtClean="0"/>
              <a:t/>
            </a:r>
            <a:br>
              <a:rPr lang="pl-PL" sz="4000" b="0" dirty="0" smtClean="0"/>
            </a:br>
            <a:r>
              <a:rPr lang="pl-PL" sz="4000" b="0" dirty="0" smtClean="0"/>
              <a:t>na </a:t>
            </a:r>
            <a:r>
              <a:rPr lang="pl-PL" sz="4000" b="0" dirty="0"/>
              <a:t>działania ekologiczne</a:t>
            </a:r>
          </a:p>
        </p:txBody>
      </p:sp>
      <p:sp>
        <p:nvSpPr>
          <p:cNvPr id="3" name="Prostokąt 2"/>
          <p:cNvSpPr/>
          <p:nvPr/>
        </p:nvSpPr>
        <p:spPr>
          <a:xfrm>
            <a:off x="1013802" y="2294501"/>
            <a:ext cx="907976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Kredyt ekologiczny – FENG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Pożyczki na termomodernizację i OZE – FEM – </a:t>
            </a:r>
            <a:br>
              <a:rPr lang="pl-PL" sz="2400" dirty="0" smtClean="0">
                <a:solidFill>
                  <a:srgbClr val="002060"/>
                </a:solidFill>
                <a:latin typeface="Open Sans"/>
              </a:rPr>
            </a:br>
            <a:r>
              <a:rPr lang="pl-PL" sz="2400" dirty="0" smtClean="0">
                <a:solidFill>
                  <a:srgbClr val="DC8628"/>
                </a:solidFill>
                <a:latin typeface="Open Sans"/>
              </a:rPr>
              <a:t>w przygotowaniu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Poprawa efektywności energetycznej (wraz z instalacją OZE) w dużych i średnich przedsiębiorstwach - nabór dla ostatecznych odbiorców wsparcia – FENX 1.1 – </a:t>
            </a:r>
            <a:br>
              <a:rPr lang="pl-PL" sz="2400" dirty="0" smtClean="0">
                <a:solidFill>
                  <a:srgbClr val="002060"/>
                </a:solidFill>
                <a:latin typeface="Open Sans"/>
              </a:rPr>
            </a:br>
            <a:r>
              <a:rPr lang="pl-PL" sz="2400" dirty="0" smtClean="0">
                <a:solidFill>
                  <a:srgbClr val="DC8628"/>
                </a:solidFill>
                <a:latin typeface="Open Sans"/>
              </a:rPr>
              <a:t>w </a:t>
            </a:r>
            <a:r>
              <a:rPr lang="pl-PL" sz="2400" dirty="0">
                <a:solidFill>
                  <a:srgbClr val="DC8628"/>
                </a:solidFill>
                <a:latin typeface="Open Sans"/>
              </a:rPr>
              <a:t>przygotowaniu</a:t>
            </a:r>
          </a:p>
          <a:p>
            <a:endParaRPr lang="pl-PL" sz="2400" dirty="0">
              <a:solidFill>
                <a:srgbClr val="00206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144215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25525" y="598894"/>
            <a:ext cx="8640382" cy="8016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pl-PL" sz="4000" b="0" dirty="0" smtClean="0"/>
              <a:t>Kredyt ekologiczny - FENG</a:t>
            </a:r>
            <a:endParaRPr sz="4000" b="0" dirty="0"/>
          </a:p>
        </p:txBody>
      </p:sp>
      <p:sp>
        <p:nvSpPr>
          <p:cNvPr id="161" name="Symbol zastępczy zawartości 5"/>
          <p:cNvSpPr txBox="1">
            <a:spLocks noGrp="1"/>
          </p:cNvSpPr>
          <p:nvPr>
            <p:ph type="body" idx="1"/>
          </p:nvPr>
        </p:nvSpPr>
        <p:spPr>
          <a:xfrm>
            <a:off x="1025525" y="1400538"/>
            <a:ext cx="9264969" cy="566847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Dla kogo?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400" dirty="0" smtClean="0">
                <a:solidFill>
                  <a:srgbClr val="002060"/>
                </a:solidFill>
              </a:rPr>
              <a:t>mikro-</a:t>
            </a:r>
            <a:r>
              <a:rPr lang="pl-PL" sz="2400" dirty="0">
                <a:solidFill>
                  <a:srgbClr val="002060"/>
                </a:solidFill>
              </a:rPr>
              <a:t>, małych i średnich </a:t>
            </a:r>
            <a:r>
              <a:rPr lang="pl-PL" sz="2400" dirty="0" smtClean="0">
                <a:solidFill>
                  <a:srgbClr val="002060"/>
                </a:solidFill>
              </a:rPr>
              <a:t>przedsiębiorstw posiadających zdolność kredytową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Na co?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400" dirty="0">
                <a:solidFill>
                  <a:srgbClr val="002060"/>
                </a:solidFill>
              </a:rPr>
              <a:t>Modernizacja posiadanej infrastruktury w celu ograniczenia zużycia </a:t>
            </a:r>
            <a:r>
              <a:rPr lang="pl-PL" sz="2400" dirty="0" smtClean="0">
                <a:solidFill>
                  <a:srgbClr val="002060"/>
                </a:solidFill>
              </a:rPr>
              <a:t>energii.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400" dirty="0">
                <a:solidFill>
                  <a:srgbClr val="002060"/>
                </a:solidFill>
              </a:rPr>
              <a:t>Efektem tej modernizacji musi być ograniczenie zużycia energii pierwotnej w zmodernizowanym obszarze o przynajmniej 30 proc. w porównaniu do bieżącego zużycia.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400" b="1" dirty="0" smtClean="0">
                <a:solidFill>
                  <a:srgbClr val="002060"/>
                </a:solidFill>
              </a:rPr>
              <a:t>Termin naboru</a:t>
            </a:r>
            <a:r>
              <a:rPr lang="pl-PL" sz="2400" dirty="0" smtClean="0">
                <a:solidFill>
                  <a:srgbClr val="002060"/>
                </a:solidFill>
              </a:rPr>
              <a:t>: </a:t>
            </a:r>
            <a:r>
              <a:rPr lang="pl-PL" sz="2400" dirty="0" smtClean="0">
                <a:solidFill>
                  <a:srgbClr val="0070C0"/>
                </a:solidFill>
              </a:rPr>
              <a:t>25 kwietnia – 25 lipca 2024 r.</a:t>
            </a:r>
            <a:endParaRPr lang="pl-PL" sz="2400" dirty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pl-PL" sz="2400" b="1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3200" b="1" dirty="0" smtClean="0">
                <a:solidFill>
                  <a:srgbClr val="0070C0"/>
                </a:solidFill>
              </a:rPr>
              <a:t>www.bgk.pl</a:t>
            </a:r>
          </a:p>
        </p:txBody>
      </p:sp>
    </p:spTree>
    <p:extLst>
      <p:ext uri="{BB962C8B-B14F-4D97-AF65-F5344CB8AC3E}">
        <p14:creationId xmlns:p14="http://schemas.microsoft.com/office/powerpoint/2010/main" val="8427457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ymbol zastępczy zawartości 5"/>
          <p:cNvSpPr txBox="1">
            <a:spLocks noGrp="1"/>
          </p:cNvSpPr>
          <p:nvPr>
            <p:ph type="body" idx="1"/>
          </p:nvPr>
        </p:nvSpPr>
        <p:spPr>
          <a:xfrm>
            <a:off x="1025525" y="1259861"/>
            <a:ext cx="9264969" cy="593261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pl-PL" sz="2000" b="1" dirty="0" smtClean="0">
                <a:solidFill>
                  <a:srgbClr val="002060"/>
                </a:solidFill>
              </a:rPr>
              <a:t>Dofinansowanie na inwestycję ekologiczną: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nabycie </a:t>
            </a:r>
            <a:r>
              <a:rPr lang="pl-PL" sz="2000" dirty="0">
                <a:solidFill>
                  <a:srgbClr val="002060"/>
                </a:solidFill>
              </a:rPr>
              <a:t>środków trwałych,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</a:rPr>
              <a:t>nabycie robót i materiałów budowlanych,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</a:rPr>
              <a:t>nabycie wartości niematerialnych i prawnych, w formie patentów, licencji, know-how, a także innych praw własności intelektualnej,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2060"/>
                </a:solidFill>
              </a:rPr>
              <a:t>studia, ekspertyzy, koncepcje i projekty techniczne wykonane przez doradców zewnętrznych, związanych z realizowanym </a:t>
            </a:r>
            <a:r>
              <a:rPr lang="pl-PL" sz="2000" dirty="0" smtClean="0">
                <a:solidFill>
                  <a:srgbClr val="002060"/>
                </a:solidFill>
              </a:rPr>
              <a:t>projektem.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pl-PL" sz="2000" b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2000" b="1" dirty="0" smtClean="0">
                <a:solidFill>
                  <a:srgbClr val="002060"/>
                </a:solidFill>
              </a:rPr>
              <a:t>Ścieżka postępowania: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Wykonanie audytu energetycznego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Złożenie wniosku o kredyt ekologiczny do banku współpracującego z BGK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Uzyskanie promesy kredytu lub zawarcie warunkowej umowy kredytu ekolog. 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Złożenie wniosku w generatorze o dofinansowanie do kredytu ekologicznego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2060"/>
                </a:solidFill>
              </a:rPr>
              <a:t>Ocena wniosku</a:t>
            </a:r>
          </a:p>
        </p:txBody>
      </p:sp>
      <p:sp>
        <p:nvSpPr>
          <p:cNvPr id="5" name="Tytuł 4"/>
          <p:cNvSpPr txBox="1">
            <a:spLocks noGrp="1"/>
          </p:cNvSpPr>
          <p:nvPr>
            <p:ph type="title"/>
          </p:nvPr>
        </p:nvSpPr>
        <p:spPr>
          <a:xfrm>
            <a:off x="1025525" y="458217"/>
            <a:ext cx="8640382" cy="8016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pl-PL" sz="4000" b="0" dirty="0" smtClean="0"/>
              <a:t>Kredyt ekologiczny - FENG</a:t>
            </a:r>
            <a:endParaRPr sz="4000" b="0" dirty="0"/>
          </a:p>
        </p:txBody>
      </p:sp>
    </p:spTree>
    <p:extLst>
      <p:ext uri="{BB962C8B-B14F-4D97-AF65-F5344CB8AC3E}">
        <p14:creationId xmlns:p14="http://schemas.microsoft.com/office/powerpoint/2010/main" val="40725426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ytuł 4"/>
          <p:cNvSpPr txBox="1">
            <a:spLocks noGrp="1"/>
          </p:cNvSpPr>
          <p:nvPr>
            <p:ph type="title"/>
          </p:nvPr>
        </p:nvSpPr>
        <p:spPr>
          <a:xfrm>
            <a:off x="1013802" y="688819"/>
            <a:ext cx="8640382" cy="108000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l-PL" sz="4000" b="0" dirty="0"/>
              <a:t>Wsparcie dla przedsiębiorców </a:t>
            </a:r>
            <a:r>
              <a:rPr lang="pl-PL" sz="4000" b="0" dirty="0" smtClean="0"/>
              <a:t/>
            </a:r>
            <a:br>
              <a:rPr lang="pl-PL" sz="4000" b="0" dirty="0" smtClean="0"/>
            </a:br>
            <a:r>
              <a:rPr lang="pl-PL" sz="4000" b="0" dirty="0" smtClean="0"/>
              <a:t>na </a:t>
            </a:r>
            <a:r>
              <a:rPr lang="pl-PL" sz="4000" b="0" dirty="0"/>
              <a:t>działania innowacyjne</a:t>
            </a:r>
          </a:p>
        </p:txBody>
      </p:sp>
      <p:sp>
        <p:nvSpPr>
          <p:cNvPr id="3" name="Prostokąt 2"/>
          <p:cNvSpPr/>
          <p:nvPr/>
        </p:nvSpPr>
        <p:spPr>
          <a:xfrm>
            <a:off x="1013802" y="2317947"/>
            <a:ext cx="83881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 </a:t>
            </a:r>
            <a:r>
              <a:rPr lang="pl-PL" sz="2400" dirty="0">
                <a:solidFill>
                  <a:srgbClr val="002060"/>
                </a:solidFill>
                <a:latin typeface="Open Sans"/>
              </a:rPr>
              <a:t>Projekty </a:t>
            </a: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badawczo-rozwojowe przedsiębiorstw, Typ </a:t>
            </a:r>
            <a:r>
              <a:rPr lang="pl-PL" sz="2400" dirty="0">
                <a:solidFill>
                  <a:srgbClr val="002060"/>
                </a:solidFill>
                <a:latin typeface="Open Sans"/>
              </a:rPr>
              <a:t>A. prace B+R z przygotowaniem do </a:t>
            </a: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wdrożenia – działanie 1.1 FEM</a:t>
            </a:r>
          </a:p>
          <a:p>
            <a:pPr>
              <a:buFont typeface="Wingdings" panose="05000000000000000000" pitchFamily="2" charset="2"/>
              <a:buChar char="§"/>
            </a:pPr>
            <a:endParaRPr lang="pl-PL" sz="2400" dirty="0">
              <a:solidFill>
                <a:srgbClr val="002060"/>
              </a:solidFill>
              <a:latin typeface="Open San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Bony na innowacje – działanie 1.2 FEM</a:t>
            </a:r>
          </a:p>
          <a:p>
            <a:endParaRPr lang="pl-PL" sz="2400" dirty="0" smtClean="0">
              <a:solidFill>
                <a:srgbClr val="002060"/>
              </a:solidFill>
              <a:latin typeface="Open Sans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pl-PL" sz="2400" dirty="0" smtClean="0">
                <a:solidFill>
                  <a:srgbClr val="002060"/>
                </a:solidFill>
                <a:latin typeface="Open Sans"/>
              </a:rPr>
              <a:t> Ścieżka SMART - FENG</a:t>
            </a:r>
            <a:endParaRPr lang="pl-PL" sz="2400" dirty="0">
              <a:solidFill>
                <a:srgbClr val="002060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540452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4"/>
          <p:cNvSpPr txBox="1">
            <a:spLocks/>
          </p:cNvSpPr>
          <p:nvPr/>
        </p:nvSpPr>
        <p:spPr>
          <a:xfrm>
            <a:off x="1027996" y="490017"/>
            <a:ext cx="8640382" cy="1080003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/>
            <a:r>
              <a:rPr lang="pl-PL" sz="4000" b="0" dirty="0"/>
              <a:t>Proces badawczo-wdrożeniowy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/>
          <a:srcRect l="17763" t="38302" r="22079" b="5529"/>
          <a:stretch/>
        </p:blipFill>
        <p:spPr>
          <a:xfrm>
            <a:off x="1411676" y="1840867"/>
            <a:ext cx="8655736" cy="4421706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1411676" y="5477745"/>
            <a:ext cx="3019926" cy="923328"/>
          </a:xfrm>
          <a:prstGeom prst="rect">
            <a:avLst/>
          </a:prstGeom>
          <a:solidFill>
            <a:srgbClr val="FFFF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spc="0" normalizeH="0" baseline="0" dirty="0" smtClean="0"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pl-PL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spc="0" normalizeH="0" baseline="0" dirty="0"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31794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4"/>
          <p:cNvSpPr txBox="1">
            <a:spLocks/>
          </p:cNvSpPr>
          <p:nvPr/>
        </p:nvSpPr>
        <p:spPr>
          <a:xfrm>
            <a:off x="1027996" y="490017"/>
            <a:ext cx="8640382" cy="1080003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0" marR="0" indent="0" algn="l" defTabSz="1007943" rtl="0" latinLnBrk="0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2073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hangingPunct="1"/>
            <a:r>
              <a:rPr lang="pl-PL" sz="4000" b="0" dirty="0"/>
              <a:t>Zakres działań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842290977"/>
              </p:ext>
            </p:extLst>
          </p:nvPr>
        </p:nvGraphicFramePr>
        <p:xfrm>
          <a:off x="1157800" y="1691932"/>
          <a:ext cx="8510578" cy="3088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Prostokąt 1"/>
          <p:cNvSpPr/>
          <p:nvPr/>
        </p:nvSpPr>
        <p:spPr>
          <a:xfrm>
            <a:off x="5553767" y="2882132"/>
            <a:ext cx="4317064" cy="70788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2000" b="0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Open Sans"/>
                <a:sym typeface="Calibri"/>
              </a:rPr>
              <a:t>We własnym zakresie lub dofinansowanie</a:t>
            </a:r>
            <a:r>
              <a:rPr kumimoji="0" lang="pl-PL" sz="2000" b="0" i="0" u="none" strike="noStrike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Open Sans"/>
                <a:sym typeface="Calibri"/>
              </a:rPr>
              <a:t> w Ścieżce SMART</a:t>
            </a:r>
            <a:endParaRPr kumimoji="0" lang="pl-PL" sz="20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Open San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6871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000FF"/>
      </a:hlink>
      <a:folHlink>
        <a:srgbClr val="FF00FF"/>
      </a:folHlink>
    </a:clrScheme>
    <a:fontScheme name="Motyw pakietu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Motyw pakiet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000FF"/>
      </a:hlink>
      <a:folHlink>
        <a:srgbClr val="FF00FF"/>
      </a:folHlink>
    </a:clrScheme>
    <a:fontScheme name="Motyw pakietu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5552</TotalTime>
  <Words>1399</Words>
  <Application>Microsoft Office PowerPoint</Application>
  <PresentationFormat>Niestandardowy</PresentationFormat>
  <Paragraphs>209</Paragraphs>
  <Slides>31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37" baseType="lpstr">
      <vt:lpstr>Arial</vt:lpstr>
      <vt:lpstr>Calibri</vt:lpstr>
      <vt:lpstr>Courier New</vt:lpstr>
      <vt:lpstr>Open Sans</vt:lpstr>
      <vt:lpstr>Wingdings</vt:lpstr>
      <vt:lpstr>Motyw pakietu Office</vt:lpstr>
      <vt:lpstr>Fundusze Europejskie na rozwój przedsiębiorczości</vt:lpstr>
      <vt:lpstr>Prezentacja programu PowerPoint</vt:lpstr>
      <vt:lpstr>Prezentacja programu PowerPoint</vt:lpstr>
      <vt:lpstr>Wsparcie dla przedsiębiorców  na działania ekologiczne</vt:lpstr>
      <vt:lpstr>Kredyt ekologiczny - FENG</vt:lpstr>
      <vt:lpstr>Kredyt ekologiczny - FENG</vt:lpstr>
      <vt:lpstr>Wsparcie dla przedsiębiorców  na działania innowacyjne</vt:lpstr>
      <vt:lpstr>Prezentacja programu PowerPoint</vt:lpstr>
      <vt:lpstr>Prezentacja programu PowerPoint</vt:lpstr>
      <vt:lpstr>Prezentacja programu PowerPoint</vt:lpstr>
      <vt:lpstr>Fundusze Europejskie dla Nowoczesnej Gospodarki</vt:lpstr>
      <vt:lpstr>Projekt modułowy    1 projekt = wiele etapów</vt:lpstr>
      <vt:lpstr>Moduły</vt:lpstr>
      <vt:lpstr>Kto może składać wniosek?</vt:lpstr>
      <vt:lpstr>Prezentacja programu PowerPoint</vt:lpstr>
      <vt:lpstr>Wsparcie dla przedsiębiorców  na podnoszenie kwalifikacji - projekty</vt:lpstr>
      <vt:lpstr>Wsparcie dla przedsiębiorców  na podnoszenie kwalifikacji</vt:lpstr>
      <vt:lpstr>Wsparcie dla przedsiębiorców  na podnoszenie kwalifikacji</vt:lpstr>
      <vt:lpstr>Wsparcie dla przedsiębiorców  na podnoszenie kwalifikacji</vt:lpstr>
      <vt:lpstr>Wsparcie na inwestycje rozwojowe – Pożyczka rozwojowa</vt:lpstr>
      <vt:lpstr>Pożyczka rozwojowa</vt:lpstr>
      <vt:lpstr>Pożyczka rozwojowa</vt:lpstr>
      <vt:lpstr>Pożyczka rozwojowa</vt:lpstr>
      <vt:lpstr>Pożyczka rozwojowa</vt:lpstr>
      <vt:lpstr>Wsparcie na inwestycje rozwojowe – dotacje z programu Wspólna Polityka Rolna</vt:lpstr>
      <vt:lpstr>Wsparcie na inwestycje rozwojowe – dotacje z: Wspólna Polityka Rolna</vt:lpstr>
      <vt:lpstr>Dig.IT. Transformacja cyfrowa polskich MŚP – Granty na cyfryzację</vt:lpstr>
      <vt:lpstr>PIFE - W czym możemy Ci pomóc?</vt:lpstr>
      <vt:lpstr>W czym możemy Ci pomóc?</vt:lpstr>
      <vt:lpstr>Sieć PIFE w Małopolsce</vt:lpstr>
      <vt:lpstr>Dziękujemy!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Foryś, Aneta</dc:creator>
  <cp:lastModifiedBy>Gąciarz, Bartłomiej</cp:lastModifiedBy>
  <cp:revision>188</cp:revision>
  <dcterms:modified xsi:type="dcterms:W3CDTF">2024-06-05T07:09:19Z</dcterms:modified>
</cp:coreProperties>
</file>